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261" r:id="rId2"/>
    <p:sldId id="262" r:id="rId3"/>
    <p:sldId id="263" r:id="rId4"/>
    <p:sldId id="265" r:id="rId5"/>
    <p:sldId id="266" r:id="rId6"/>
    <p:sldId id="267" r:id="rId7"/>
    <p:sldId id="268" r:id="rId8"/>
    <p:sldId id="269" r:id="rId9"/>
    <p:sldId id="284" r:id="rId10"/>
    <p:sldId id="285" r:id="rId11"/>
    <p:sldId id="286" r:id="rId12"/>
    <p:sldId id="270" r:id="rId13"/>
    <p:sldId id="287" r:id="rId14"/>
    <p:sldId id="288" r:id="rId15"/>
    <p:sldId id="289" r:id="rId16"/>
    <p:sldId id="290" r:id="rId17"/>
    <p:sldId id="271" r:id="rId18"/>
    <p:sldId id="346" r:id="rId19"/>
    <p:sldId id="272" r:id="rId20"/>
    <p:sldId id="292" r:id="rId21"/>
    <p:sldId id="293" r:id="rId22"/>
    <p:sldId id="27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09" r:id="rId39"/>
    <p:sldId id="310" r:id="rId40"/>
    <p:sldId id="311" r:id="rId41"/>
    <p:sldId id="312" r:id="rId42"/>
    <p:sldId id="313" r:id="rId43"/>
    <p:sldId id="314" r:id="rId44"/>
    <p:sldId id="315" r:id="rId45"/>
    <p:sldId id="316" r:id="rId46"/>
    <p:sldId id="317" r:id="rId47"/>
    <p:sldId id="318" r:id="rId48"/>
    <p:sldId id="319" r:id="rId49"/>
    <p:sldId id="320" r:id="rId50"/>
    <p:sldId id="321" r:id="rId51"/>
    <p:sldId id="322" r:id="rId52"/>
    <p:sldId id="323" r:id="rId53"/>
    <p:sldId id="324" r:id="rId54"/>
    <p:sldId id="325" r:id="rId55"/>
    <p:sldId id="326" r:id="rId56"/>
    <p:sldId id="327" r:id="rId57"/>
    <p:sldId id="328" r:id="rId58"/>
    <p:sldId id="329" r:id="rId59"/>
    <p:sldId id="330" r:id="rId60"/>
    <p:sldId id="331" r:id="rId61"/>
    <p:sldId id="332" r:id="rId62"/>
    <p:sldId id="333" r:id="rId63"/>
    <p:sldId id="334" r:id="rId64"/>
    <p:sldId id="335" r:id="rId65"/>
    <p:sldId id="347" r:id="rId66"/>
    <p:sldId id="283" r:id="rId67"/>
    <p:sldId id="342" r:id="rId68"/>
    <p:sldId id="343" r:id="rId69"/>
    <p:sldId id="338" r:id="rId70"/>
    <p:sldId id="339" r:id="rId71"/>
    <p:sldId id="348" r:id="rId72"/>
    <p:sldId id="341" r:id="rId73"/>
    <p:sldId id="344"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94"/>
    <p:restoredTop sz="94648"/>
  </p:normalViewPr>
  <p:slideViewPr>
    <p:cSldViewPr snapToGrid="0" snapToObjects="1">
      <p:cViewPr varScale="1">
        <p:scale>
          <a:sx n="164" d="100"/>
          <a:sy n="164" d="100"/>
        </p:scale>
        <p:origin x="888" y="17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EBD4BD-9D98-41B0-B21B-DE4D8841CECD}" type="doc">
      <dgm:prSet loTypeId="urn:microsoft.com/office/officeart/2005/8/layout/cycle1" loCatId="cycle" qsTypeId="urn:microsoft.com/office/officeart/2005/8/quickstyle/simple1" qsCatId="simple" csTypeId="urn:microsoft.com/office/officeart/2005/8/colors/colorful1" csCatId="colorful"/>
      <dgm:spPr/>
      <dgm:t>
        <a:bodyPr/>
        <a:lstStyle/>
        <a:p>
          <a:endParaRPr lang="en-US"/>
        </a:p>
      </dgm:t>
    </dgm:pt>
    <dgm:pt modelId="{EE242823-35EF-4DC4-9CC9-C3C052365CB7}">
      <dgm:prSet/>
      <dgm:spPr/>
      <dgm:t>
        <a:bodyPr/>
        <a:lstStyle/>
        <a:p>
          <a:r>
            <a:rPr lang="en-US" b="1"/>
            <a:t>Visualization Fundamentals </a:t>
          </a:r>
          <a:endParaRPr lang="en-US"/>
        </a:p>
      </dgm:t>
    </dgm:pt>
    <dgm:pt modelId="{A48AF921-E6DF-4F60-A164-18D61E587CB4}" type="parTrans" cxnId="{2C051875-CB6D-4C45-A47B-3C126BF125D5}">
      <dgm:prSet/>
      <dgm:spPr/>
      <dgm:t>
        <a:bodyPr/>
        <a:lstStyle/>
        <a:p>
          <a:endParaRPr lang="en-US"/>
        </a:p>
      </dgm:t>
    </dgm:pt>
    <dgm:pt modelId="{A2B7F1ED-3080-44A3-9718-44B8A5CE7E27}" type="sibTrans" cxnId="{2C051875-CB6D-4C45-A47B-3C126BF125D5}">
      <dgm:prSet/>
      <dgm:spPr/>
      <dgm:t>
        <a:bodyPr/>
        <a:lstStyle/>
        <a:p>
          <a:endParaRPr lang="en-US"/>
        </a:p>
      </dgm:t>
    </dgm:pt>
    <dgm:pt modelId="{D6DE88F0-4080-4767-8F48-5B8E41145D0D}">
      <dgm:prSet/>
      <dgm:spPr/>
      <dgm:t>
        <a:bodyPr/>
        <a:lstStyle/>
        <a:p>
          <a:r>
            <a:rPr lang="en-US"/>
            <a:t>From Data to Visualization</a:t>
          </a:r>
        </a:p>
      </dgm:t>
    </dgm:pt>
    <dgm:pt modelId="{15935942-2944-47B3-B3DC-8418B3B0F39A}" type="parTrans" cxnId="{9B10CD3A-17A2-400A-B2DD-B9D1FE02DFFC}">
      <dgm:prSet/>
      <dgm:spPr/>
      <dgm:t>
        <a:bodyPr/>
        <a:lstStyle/>
        <a:p>
          <a:endParaRPr lang="en-US"/>
        </a:p>
      </dgm:t>
    </dgm:pt>
    <dgm:pt modelId="{232535A4-2B76-429F-9425-7E78E96FA7B9}" type="sibTrans" cxnId="{9B10CD3A-17A2-400A-B2DD-B9D1FE02DFFC}">
      <dgm:prSet/>
      <dgm:spPr/>
      <dgm:t>
        <a:bodyPr/>
        <a:lstStyle/>
        <a:p>
          <a:endParaRPr lang="en-US"/>
        </a:p>
      </dgm:t>
    </dgm:pt>
    <dgm:pt modelId="{74835A3A-D39A-436D-9E17-FB572DC67F90}">
      <dgm:prSet/>
      <dgm:spPr/>
      <dgm:t>
        <a:bodyPr/>
        <a:lstStyle/>
        <a:p>
          <a:r>
            <a:rPr lang="en-US" b="1"/>
            <a:t>Principles of Charts Design</a:t>
          </a:r>
          <a:endParaRPr lang="en-US"/>
        </a:p>
      </dgm:t>
    </dgm:pt>
    <dgm:pt modelId="{D7BFB739-F39A-4916-B965-37DFBDF849E0}" type="parTrans" cxnId="{E417EDCD-C6E3-4E95-86B3-14AF86CF6692}">
      <dgm:prSet/>
      <dgm:spPr/>
      <dgm:t>
        <a:bodyPr/>
        <a:lstStyle/>
        <a:p>
          <a:endParaRPr lang="en-US"/>
        </a:p>
      </dgm:t>
    </dgm:pt>
    <dgm:pt modelId="{C0D0B108-0E3F-477B-9A2F-448ACC7F9C48}" type="sibTrans" cxnId="{E417EDCD-C6E3-4E95-86B3-14AF86CF6692}">
      <dgm:prSet/>
      <dgm:spPr/>
      <dgm:t>
        <a:bodyPr/>
        <a:lstStyle/>
        <a:p>
          <a:endParaRPr lang="en-US"/>
        </a:p>
      </dgm:t>
    </dgm:pt>
    <dgm:pt modelId="{3AD33C68-760A-4352-A8BD-AF20EE2EB404}">
      <dgm:prSet/>
      <dgm:spPr/>
      <dgm:t>
        <a:bodyPr/>
        <a:lstStyle/>
        <a:p>
          <a:r>
            <a:rPr lang="en-US"/>
            <a:t>Design guideline for common used charts</a:t>
          </a:r>
        </a:p>
      </dgm:t>
    </dgm:pt>
    <dgm:pt modelId="{A82E0F04-C28A-4F35-B31C-D9BF4F6F2BF0}" type="parTrans" cxnId="{2909F604-7A24-40D2-9D70-EA21CD4248FC}">
      <dgm:prSet/>
      <dgm:spPr/>
      <dgm:t>
        <a:bodyPr/>
        <a:lstStyle/>
        <a:p>
          <a:endParaRPr lang="en-US"/>
        </a:p>
      </dgm:t>
    </dgm:pt>
    <dgm:pt modelId="{36050B17-2AA2-4D36-8259-F0F13F93D1D1}" type="sibTrans" cxnId="{2909F604-7A24-40D2-9D70-EA21CD4248FC}">
      <dgm:prSet/>
      <dgm:spPr/>
      <dgm:t>
        <a:bodyPr/>
        <a:lstStyle/>
        <a:p>
          <a:endParaRPr lang="en-US"/>
        </a:p>
      </dgm:t>
    </dgm:pt>
    <dgm:pt modelId="{93675453-A0E1-404A-85DD-47E54A5AD134}">
      <dgm:prSet/>
      <dgm:spPr/>
      <dgm:t>
        <a:bodyPr/>
        <a:lstStyle/>
        <a:p>
          <a:r>
            <a:rPr lang="en-ID" b="1"/>
            <a:t>Data Visualization Framework</a:t>
          </a:r>
          <a:endParaRPr lang="en-US"/>
        </a:p>
      </dgm:t>
    </dgm:pt>
    <dgm:pt modelId="{7C4F2AAE-F82C-4601-B13A-2E177ACB94AF}" type="parTrans" cxnId="{D226FE3F-B94C-4BFC-9850-C70915A6A3FE}">
      <dgm:prSet/>
      <dgm:spPr/>
      <dgm:t>
        <a:bodyPr/>
        <a:lstStyle/>
        <a:p>
          <a:endParaRPr lang="en-US"/>
        </a:p>
      </dgm:t>
    </dgm:pt>
    <dgm:pt modelId="{726F052F-2499-40C3-82F5-5EEDC00E0DED}" type="sibTrans" cxnId="{D226FE3F-B94C-4BFC-9850-C70915A6A3FE}">
      <dgm:prSet/>
      <dgm:spPr/>
      <dgm:t>
        <a:bodyPr/>
        <a:lstStyle/>
        <a:p>
          <a:endParaRPr lang="en-US"/>
        </a:p>
      </dgm:t>
    </dgm:pt>
    <dgm:pt modelId="{87F52E7C-52C7-44D8-980D-85950BB88BA9}">
      <dgm:prSet/>
      <dgm:spPr/>
      <dgm:t>
        <a:bodyPr/>
        <a:lstStyle/>
        <a:p>
          <a:r>
            <a:rPr lang="en-US"/>
            <a:t>Seaborn, eChart and Bokeh Common Plots</a:t>
          </a:r>
        </a:p>
      </dgm:t>
    </dgm:pt>
    <dgm:pt modelId="{C714928A-1CC0-4549-858B-1FA7C907750B}" type="parTrans" cxnId="{79070E35-C8B3-4CF0-BF73-6BE4BFC22F23}">
      <dgm:prSet/>
      <dgm:spPr/>
      <dgm:t>
        <a:bodyPr/>
        <a:lstStyle/>
        <a:p>
          <a:endParaRPr lang="en-US"/>
        </a:p>
      </dgm:t>
    </dgm:pt>
    <dgm:pt modelId="{D05B7DFC-D4DB-4CC1-A2C8-CB443B3E718B}" type="sibTrans" cxnId="{79070E35-C8B3-4CF0-BF73-6BE4BFC22F23}">
      <dgm:prSet/>
      <dgm:spPr/>
      <dgm:t>
        <a:bodyPr/>
        <a:lstStyle/>
        <a:p>
          <a:endParaRPr lang="en-US"/>
        </a:p>
      </dgm:t>
    </dgm:pt>
    <dgm:pt modelId="{A504A500-8284-463E-845C-1E1CE54D4C62}">
      <dgm:prSet/>
      <dgm:spPr/>
      <dgm:t>
        <a:bodyPr/>
        <a:lstStyle/>
        <a:p>
          <a:r>
            <a:rPr lang="en-US" b="1"/>
            <a:t>Building Visualization Dashboard</a:t>
          </a:r>
          <a:endParaRPr lang="en-US"/>
        </a:p>
      </dgm:t>
    </dgm:pt>
    <dgm:pt modelId="{95997805-44CB-46AF-AF9D-DD313FDA1924}" type="parTrans" cxnId="{6B1A3C61-DC31-4423-99F4-F7AB35FC4EEE}">
      <dgm:prSet/>
      <dgm:spPr/>
      <dgm:t>
        <a:bodyPr/>
        <a:lstStyle/>
        <a:p>
          <a:endParaRPr lang="en-US"/>
        </a:p>
      </dgm:t>
    </dgm:pt>
    <dgm:pt modelId="{F2693851-BC8C-4C72-8263-F3D41A8FA25F}" type="sibTrans" cxnId="{6B1A3C61-DC31-4423-99F4-F7AB35FC4EEE}">
      <dgm:prSet/>
      <dgm:spPr/>
      <dgm:t>
        <a:bodyPr/>
        <a:lstStyle/>
        <a:p>
          <a:endParaRPr lang="en-US"/>
        </a:p>
      </dgm:t>
    </dgm:pt>
    <dgm:pt modelId="{CA1CB158-81D2-4F17-AFED-AD68C030DE9D}">
      <dgm:prSet/>
      <dgm:spPr/>
      <dgm:t>
        <a:bodyPr/>
        <a:lstStyle/>
        <a:p>
          <a:r>
            <a:rPr lang="en-US"/>
            <a:t>Superset Dashboard Framework </a:t>
          </a:r>
        </a:p>
      </dgm:t>
    </dgm:pt>
    <dgm:pt modelId="{940B0AB5-F77A-4A4A-9EF5-F3907D3D087C}" type="parTrans" cxnId="{E5AF8CB9-63CB-4736-8F79-C057AF550E92}">
      <dgm:prSet/>
      <dgm:spPr/>
      <dgm:t>
        <a:bodyPr/>
        <a:lstStyle/>
        <a:p>
          <a:endParaRPr lang="en-US"/>
        </a:p>
      </dgm:t>
    </dgm:pt>
    <dgm:pt modelId="{F547C8C4-6EF8-4337-8F4B-1F06D1D3A405}" type="sibTrans" cxnId="{E5AF8CB9-63CB-4736-8F79-C057AF550E92}">
      <dgm:prSet/>
      <dgm:spPr/>
      <dgm:t>
        <a:bodyPr/>
        <a:lstStyle/>
        <a:p>
          <a:endParaRPr lang="en-US"/>
        </a:p>
      </dgm:t>
    </dgm:pt>
    <dgm:pt modelId="{FC0242BC-6EE4-5746-B761-006E1FE7B508}" type="pres">
      <dgm:prSet presAssocID="{C0EBD4BD-9D98-41B0-B21B-DE4D8841CECD}" presName="cycle" presStyleCnt="0">
        <dgm:presLayoutVars>
          <dgm:dir/>
          <dgm:resizeHandles val="exact"/>
        </dgm:presLayoutVars>
      </dgm:prSet>
      <dgm:spPr/>
    </dgm:pt>
    <dgm:pt modelId="{EC3F6141-D63F-8143-8798-0762236375C6}" type="pres">
      <dgm:prSet presAssocID="{EE242823-35EF-4DC4-9CC9-C3C052365CB7}" presName="dummy" presStyleCnt="0"/>
      <dgm:spPr/>
    </dgm:pt>
    <dgm:pt modelId="{602AC9E6-7672-1E45-8D34-70B1E63EBAD3}" type="pres">
      <dgm:prSet presAssocID="{EE242823-35EF-4DC4-9CC9-C3C052365CB7}" presName="node" presStyleLbl="revTx" presStyleIdx="0" presStyleCnt="4">
        <dgm:presLayoutVars>
          <dgm:bulletEnabled val="1"/>
        </dgm:presLayoutVars>
      </dgm:prSet>
      <dgm:spPr/>
    </dgm:pt>
    <dgm:pt modelId="{24A76DEE-B795-1947-9D9B-9D0624BE7FB7}" type="pres">
      <dgm:prSet presAssocID="{A2B7F1ED-3080-44A3-9718-44B8A5CE7E27}" presName="sibTrans" presStyleLbl="node1" presStyleIdx="0" presStyleCnt="4"/>
      <dgm:spPr/>
    </dgm:pt>
    <dgm:pt modelId="{1D26050E-04D1-634B-B305-712ADC1552F2}" type="pres">
      <dgm:prSet presAssocID="{74835A3A-D39A-436D-9E17-FB572DC67F90}" presName="dummy" presStyleCnt="0"/>
      <dgm:spPr/>
    </dgm:pt>
    <dgm:pt modelId="{35E3C030-2F3A-BB47-8A38-4A7B359CD067}" type="pres">
      <dgm:prSet presAssocID="{74835A3A-D39A-436D-9E17-FB572DC67F90}" presName="node" presStyleLbl="revTx" presStyleIdx="1" presStyleCnt="4">
        <dgm:presLayoutVars>
          <dgm:bulletEnabled val="1"/>
        </dgm:presLayoutVars>
      </dgm:prSet>
      <dgm:spPr/>
    </dgm:pt>
    <dgm:pt modelId="{2071A693-C510-7A48-B53E-43D71E434207}" type="pres">
      <dgm:prSet presAssocID="{C0D0B108-0E3F-477B-9A2F-448ACC7F9C48}" presName="sibTrans" presStyleLbl="node1" presStyleIdx="1" presStyleCnt="4"/>
      <dgm:spPr/>
    </dgm:pt>
    <dgm:pt modelId="{459B32BA-F480-C848-B0AA-E1D22B202D69}" type="pres">
      <dgm:prSet presAssocID="{93675453-A0E1-404A-85DD-47E54A5AD134}" presName="dummy" presStyleCnt="0"/>
      <dgm:spPr/>
    </dgm:pt>
    <dgm:pt modelId="{495F6FA5-8432-9445-B9B0-FA5E583A36CD}" type="pres">
      <dgm:prSet presAssocID="{93675453-A0E1-404A-85DD-47E54A5AD134}" presName="node" presStyleLbl="revTx" presStyleIdx="2" presStyleCnt="4">
        <dgm:presLayoutVars>
          <dgm:bulletEnabled val="1"/>
        </dgm:presLayoutVars>
      </dgm:prSet>
      <dgm:spPr/>
    </dgm:pt>
    <dgm:pt modelId="{EAF18D50-BAC2-034F-B716-2AB734050558}" type="pres">
      <dgm:prSet presAssocID="{726F052F-2499-40C3-82F5-5EEDC00E0DED}" presName="sibTrans" presStyleLbl="node1" presStyleIdx="2" presStyleCnt="4"/>
      <dgm:spPr/>
    </dgm:pt>
    <dgm:pt modelId="{1CA4D19B-03DD-AA4D-B120-3E7722026E5E}" type="pres">
      <dgm:prSet presAssocID="{A504A500-8284-463E-845C-1E1CE54D4C62}" presName="dummy" presStyleCnt="0"/>
      <dgm:spPr/>
    </dgm:pt>
    <dgm:pt modelId="{83A49BC0-3BF8-6D4D-B2F7-7EC4BDEA70AC}" type="pres">
      <dgm:prSet presAssocID="{A504A500-8284-463E-845C-1E1CE54D4C62}" presName="node" presStyleLbl="revTx" presStyleIdx="3" presStyleCnt="4">
        <dgm:presLayoutVars>
          <dgm:bulletEnabled val="1"/>
        </dgm:presLayoutVars>
      </dgm:prSet>
      <dgm:spPr/>
    </dgm:pt>
    <dgm:pt modelId="{5EF6B1CB-2E67-2E4C-B74A-2AC8F9B8BE88}" type="pres">
      <dgm:prSet presAssocID="{F2693851-BC8C-4C72-8263-F3D41A8FA25F}" presName="sibTrans" presStyleLbl="node1" presStyleIdx="3" presStyleCnt="4"/>
      <dgm:spPr/>
    </dgm:pt>
  </dgm:ptLst>
  <dgm:cxnLst>
    <dgm:cxn modelId="{D7A99400-E879-4A41-8C74-3AFEDCE4769C}" type="presOf" srcId="{A504A500-8284-463E-845C-1E1CE54D4C62}" destId="{83A49BC0-3BF8-6D4D-B2F7-7EC4BDEA70AC}" srcOrd="0" destOrd="0" presId="urn:microsoft.com/office/officeart/2005/8/layout/cycle1"/>
    <dgm:cxn modelId="{7FFCE804-C9AF-6740-B4C8-C0D0FC38CF40}" type="presOf" srcId="{87F52E7C-52C7-44D8-980D-85950BB88BA9}" destId="{495F6FA5-8432-9445-B9B0-FA5E583A36CD}" srcOrd="0" destOrd="1" presId="urn:microsoft.com/office/officeart/2005/8/layout/cycle1"/>
    <dgm:cxn modelId="{2909F604-7A24-40D2-9D70-EA21CD4248FC}" srcId="{74835A3A-D39A-436D-9E17-FB572DC67F90}" destId="{3AD33C68-760A-4352-A8BD-AF20EE2EB404}" srcOrd="0" destOrd="0" parTransId="{A82E0F04-C28A-4F35-B31C-D9BF4F6F2BF0}" sibTransId="{36050B17-2AA2-4D36-8259-F0F13F93D1D1}"/>
    <dgm:cxn modelId="{66BA1B05-294D-144B-92F7-BDAEAE8E9CCF}" type="presOf" srcId="{A2B7F1ED-3080-44A3-9718-44B8A5CE7E27}" destId="{24A76DEE-B795-1947-9D9B-9D0624BE7FB7}" srcOrd="0" destOrd="0" presId="urn:microsoft.com/office/officeart/2005/8/layout/cycle1"/>
    <dgm:cxn modelId="{0D91700D-54A1-C246-A7F3-248C748B061D}" type="presOf" srcId="{74835A3A-D39A-436D-9E17-FB572DC67F90}" destId="{35E3C030-2F3A-BB47-8A38-4A7B359CD067}" srcOrd="0" destOrd="0" presId="urn:microsoft.com/office/officeart/2005/8/layout/cycle1"/>
    <dgm:cxn modelId="{79070E35-C8B3-4CF0-BF73-6BE4BFC22F23}" srcId="{93675453-A0E1-404A-85DD-47E54A5AD134}" destId="{87F52E7C-52C7-44D8-980D-85950BB88BA9}" srcOrd="0" destOrd="0" parTransId="{C714928A-1CC0-4549-858B-1FA7C907750B}" sibTransId="{D05B7DFC-D4DB-4CC1-A2C8-CB443B3E718B}"/>
    <dgm:cxn modelId="{9B10CD3A-17A2-400A-B2DD-B9D1FE02DFFC}" srcId="{EE242823-35EF-4DC4-9CC9-C3C052365CB7}" destId="{D6DE88F0-4080-4767-8F48-5B8E41145D0D}" srcOrd="0" destOrd="0" parTransId="{15935942-2944-47B3-B3DC-8418B3B0F39A}" sibTransId="{232535A4-2B76-429F-9425-7E78E96FA7B9}"/>
    <dgm:cxn modelId="{D226FE3F-B94C-4BFC-9850-C70915A6A3FE}" srcId="{C0EBD4BD-9D98-41B0-B21B-DE4D8841CECD}" destId="{93675453-A0E1-404A-85DD-47E54A5AD134}" srcOrd="2" destOrd="0" parTransId="{7C4F2AAE-F82C-4601-B13A-2E177ACB94AF}" sibTransId="{726F052F-2499-40C3-82F5-5EEDC00E0DED}"/>
    <dgm:cxn modelId="{7F2A0E48-BCBA-8F4A-9957-45AD6BB528C2}" type="presOf" srcId="{EE242823-35EF-4DC4-9CC9-C3C052365CB7}" destId="{602AC9E6-7672-1E45-8D34-70B1E63EBAD3}" srcOrd="0" destOrd="0" presId="urn:microsoft.com/office/officeart/2005/8/layout/cycle1"/>
    <dgm:cxn modelId="{6B1A3C61-DC31-4423-99F4-F7AB35FC4EEE}" srcId="{C0EBD4BD-9D98-41B0-B21B-DE4D8841CECD}" destId="{A504A500-8284-463E-845C-1E1CE54D4C62}" srcOrd="3" destOrd="0" parTransId="{95997805-44CB-46AF-AF9D-DD313FDA1924}" sibTransId="{F2693851-BC8C-4C72-8263-F3D41A8FA25F}"/>
    <dgm:cxn modelId="{2633A973-98C8-5644-8D76-D58E1B97B86D}" type="presOf" srcId="{3AD33C68-760A-4352-A8BD-AF20EE2EB404}" destId="{35E3C030-2F3A-BB47-8A38-4A7B359CD067}" srcOrd="0" destOrd="1" presId="urn:microsoft.com/office/officeart/2005/8/layout/cycle1"/>
    <dgm:cxn modelId="{2C051875-CB6D-4C45-A47B-3C126BF125D5}" srcId="{C0EBD4BD-9D98-41B0-B21B-DE4D8841CECD}" destId="{EE242823-35EF-4DC4-9CC9-C3C052365CB7}" srcOrd="0" destOrd="0" parTransId="{A48AF921-E6DF-4F60-A164-18D61E587CB4}" sibTransId="{A2B7F1ED-3080-44A3-9718-44B8A5CE7E27}"/>
    <dgm:cxn modelId="{076AF882-12A3-3844-ADD0-1BE33F99D7CC}" type="presOf" srcId="{D6DE88F0-4080-4767-8F48-5B8E41145D0D}" destId="{602AC9E6-7672-1E45-8D34-70B1E63EBAD3}" srcOrd="0" destOrd="1" presId="urn:microsoft.com/office/officeart/2005/8/layout/cycle1"/>
    <dgm:cxn modelId="{3003AE8D-6C0A-2D49-8990-7D0AD69B29F2}" type="presOf" srcId="{F2693851-BC8C-4C72-8263-F3D41A8FA25F}" destId="{5EF6B1CB-2E67-2E4C-B74A-2AC8F9B8BE88}" srcOrd="0" destOrd="0" presId="urn:microsoft.com/office/officeart/2005/8/layout/cycle1"/>
    <dgm:cxn modelId="{D929109E-A791-9B46-B23E-5832E6B9B09A}" type="presOf" srcId="{726F052F-2499-40C3-82F5-5EEDC00E0DED}" destId="{EAF18D50-BAC2-034F-B716-2AB734050558}" srcOrd="0" destOrd="0" presId="urn:microsoft.com/office/officeart/2005/8/layout/cycle1"/>
    <dgm:cxn modelId="{52AA28A5-D74F-AB48-AB5C-04D430167217}" type="presOf" srcId="{C0D0B108-0E3F-477B-9A2F-448ACC7F9C48}" destId="{2071A693-C510-7A48-B53E-43D71E434207}" srcOrd="0" destOrd="0" presId="urn:microsoft.com/office/officeart/2005/8/layout/cycle1"/>
    <dgm:cxn modelId="{48FE6DAB-DF94-5743-AA69-FA6660A86475}" type="presOf" srcId="{93675453-A0E1-404A-85DD-47E54A5AD134}" destId="{495F6FA5-8432-9445-B9B0-FA5E583A36CD}" srcOrd="0" destOrd="0" presId="urn:microsoft.com/office/officeart/2005/8/layout/cycle1"/>
    <dgm:cxn modelId="{E5AF8CB9-63CB-4736-8F79-C057AF550E92}" srcId="{A504A500-8284-463E-845C-1E1CE54D4C62}" destId="{CA1CB158-81D2-4F17-AFED-AD68C030DE9D}" srcOrd="0" destOrd="0" parTransId="{940B0AB5-F77A-4A4A-9EF5-F3907D3D087C}" sibTransId="{F547C8C4-6EF8-4337-8F4B-1F06D1D3A405}"/>
    <dgm:cxn modelId="{E417EDCD-C6E3-4E95-86B3-14AF86CF6692}" srcId="{C0EBD4BD-9D98-41B0-B21B-DE4D8841CECD}" destId="{74835A3A-D39A-436D-9E17-FB572DC67F90}" srcOrd="1" destOrd="0" parTransId="{D7BFB739-F39A-4916-B965-37DFBDF849E0}" sibTransId="{C0D0B108-0E3F-477B-9A2F-448ACC7F9C48}"/>
    <dgm:cxn modelId="{AD435FE5-196F-D545-A050-743078BD7CC7}" type="presOf" srcId="{C0EBD4BD-9D98-41B0-B21B-DE4D8841CECD}" destId="{FC0242BC-6EE4-5746-B761-006E1FE7B508}" srcOrd="0" destOrd="0" presId="urn:microsoft.com/office/officeart/2005/8/layout/cycle1"/>
    <dgm:cxn modelId="{371BC6F2-8C15-DE4C-A8A2-91D6DACD7F67}" type="presOf" srcId="{CA1CB158-81D2-4F17-AFED-AD68C030DE9D}" destId="{83A49BC0-3BF8-6D4D-B2F7-7EC4BDEA70AC}" srcOrd="0" destOrd="1" presId="urn:microsoft.com/office/officeart/2005/8/layout/cycle1"/>
    <dgm:cxn modelId="{2B67F4F0-B3FB-A741-8225-3F15BBA5EA1A}" type="presParOf" srcId="{FC0242BC-6EE4-5746-B761-006E1FE7B508}" destId="{EC3F6141-D63F-8143-8798-0762236375C6}" srcOrd="0" destOrd="0" presId="urn:microsoft.com/office/officeart/2005/8/layout/cycle1"/>
    <dgm:cxn modelId="{5CE382A3-4517-1C40-AACC-99290110E7B4}" type="presParOf" srcId="{FC0242BC-6EE4-5746-B761-006E1FE7B508}" destId="{602AC9E6-7672-1E45-8D34-70B1E63EBAD3}" srcOrd="1" destOrd="0" presId="urn:microsoft.com/office/officeart/2005/8/layout/cycle1"/>
    <dgm:cxn modelId="{2DC623DC-4F93-8A4C-844F-A63924BBC896}" type="presParOf" srcId="{FC0242BC-6EE4-5746-B761-006E1FE7B508}" destId="{24A76DEE-B795-1947-9D9B-9D0624BE7FB7}" srcOrd="2" destOrd="0" presId="urn:microsoft.com/office/officeart/2005/8/layout/cycle1"/>
    <dgm:cxn modelId="{FFFCC4BC-76AF-0A46-98A9-E6435A7FFE0D}" type="presParOf" srcId="{FC0242BC-6EE4-5746-B761-006E1FE7B508}" destId="{1D26050E-04D1-634B-B305-712ADC1552F2}" srcOrd="3" destOrd="0" presId="urn:microsoft.com/office/officeart/2005/8/layout/cycle1"/>
    <dgm:cxn modelId="{E20051F4-AB6C-364E-A562-7C48B39A568C}" type="presParOf" srcId="{FC0242BC-6EE4-5746-B761-006E1FE7B508}" destId="{35E3C030-2F3A-BB47-8A38-4A7B359CD067}" srcOrd="4" destOrd="0" presId="urn:microsoft.com/office/officeart/2005/8/layout/cycle1"/>
    <dgm:cxn modelId="{3537A47C-5853-344F-975E-E349D5054BFC}" type="presParOf" srcId="{FC0242BC-6EE4-5746-B761-006E1FE7B508}" destId="{2071A693-C510-7A48-B53E-43D71E434207}" srcOrd="5" destOrd="0" presId="urn:microsoft.com/office/officeart/2005/8/layout/cycle1"/>
    <dgm:cxn modelId="{DC9E19FC-C4BE-FA4F-8CC0-D2DF5B4EE27C}" type="presParOf" srcId="{FC0242BC-6EE4-5746-B761-006E1FE7B508}" destId="{459B32BA-F480-C848-B0AA-E1D22B202D69}" srcOrd="6" destOrd="0" presId="urn:microsoft.com/office/officeart/2005/8/layout/cycle1"/>
    <dgm:cxn modelId="{5B13B1F6-0AF8-7243-801F-B16304FE56AB}" type="presParOf" srcId="{FC0242BC-6EE4-5746-B761-006E1FE7B508}" destId="{495F6FA5-8432-9445-B9B0-FA5E583A36CD}" srcOrd="7" destOrd="0" presId="urn:microsoft.com/office/officeart/2005/8/layout/cycle1"/>
    <dgm:cxn modelId="{0AD403BA-663C-264E-8806-05953949E9CD}" type="presParOf" srcId="{FC0242BC-6EE4-5746-B761-006E1FE7B508}" destId="{EAF18D50-BAC2-034F-B716-2AB734050558}" srcOrd="8" destOrd="0" presId="urn:microsoft.com/office/officeart/2005/8/layout/cycle1"/>
    <dgm:cxn modelId="{E13570FC-B9D4-4B41-93E0-08354F3FA38C}" type="presParOf" srcId="{FC0242BC-6EE4-5746-B761-006E1FE7B508}" destId="{1CA4D19B-03DD-AA4D-B120-3E7722026E5E}" srcOrd="9" destOrd="0" presId="urn:microsoft.com/office/officeart/2005/8/layout/cycle1"/>
    <dgm:cxn modelId="{5DFCB45C-6052-4747-865B-B48440A5B5A2}" type="presParOf" srcId="{FC0242BC-6EE4-5746-B761-006E1FE7B508}" destId="{83A49BC0-3BF8-6D4D-B2F7-7EC4BDEA70AC}" srcOrd="10" destOrd="0" presId="urn:microsoft.com/office/officeart/2005/8/layout/cycle1"/>
    <dgm:cxn modelId="{9D819EC2-F4EB-944D-85F5-C42CDC72791D}" type="presParOf" srcId="{FC0242BC-6EE4-5746-B761-006E1FE7B508}" destId="{5EF6B1CB-2E67-2E4C-B74A-2AC8F9B8BE88}"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EBD4BD-9D98-41B0-B21B-DE4D8841CECD}" type="doc">
      <dgm:prSet loTypeId="urn:microsoft.com/office/officeart/2005/8/layout/cycle1" loCatId="cycle" qsTypeId="urn:microsoft.com/office/officeart/2005/8/quickstyle/simple1" qsCatId="simple" csTypeId="urn:microsoft.com/office/officeart/2005/8/colors/colorful1" csCatId="colorful"/>
      <dgm:spPr/>
      <dgm:t>
        <a:bodyPr/>
        <a:lstStyle/>
        <a:p>
          <a:endParaRPr lang="en-US"/>
        </a:p>
      </dgm:t>
    </dgm:pt>
    <dgm:pt modelId="{EE242823-35EF-4DC4-9CC9-C3C052365CB7}">
      <dgm:prSet/>
      <dgm:spPr/>
      <dgm:t>
        <a:bodyPr/>
        <a:lstStyle/>
        <a:p>
          <a:r>
            <a:rPr lang="en-US" b="1"/>
            <a:t>Visualization Fundamentals </a:t>
          </a:r>
          <a:endParaRPr lang="en-US"/>
        </a:p>
      </dgm:t>
    </dgm:pt>
    <dgm:pt modelId="{A48AF921-E6DF-4F60-A164-18D61E587CB4}" type="parTrans" cxnId="{2C051875-CB6D-4C45-A47B-3C126BF125D5}">
      <dgm:prSet/>
      <dgm:spPr/>
      <dgm:t>
        <a:bodyPr/>
        <a:lstStyle/>
        <a:p>
          <a:endParaRPr lang="en-US"/>
        </a:p>
      </dgm:t>
    </dgm:pt>
    <dgm:pt modelId="{A2B7F1ED-3080-44A3-9718-44B8A5CE7E27}" type="sibTrans" cxnId="{2C051875-CB6D-4C45-A47B-3C126BF125D5}">
      <dgm:prSet/>
      <dgm:spPr/>
      <dgm:t>
        <a:bodyPr/>
        <a:lstStyle/>
        <a:p>
          <a:endParaRPr lang="en-US"/>
        </a:p>
      </dgm:t>
    </dgm:pt>
    <dgm:pt modelId="{D6DE88F0-4080-4767-8F48-5B8E41145D0D}">
      <dgm:prSet/>
      <dgm:spPr/>
      <dgm:t>
        <a:bodyPr/>
        <a:lstStyle/>
        <a:p>
          <a:r>
            <a:rPr lang="en-US"/>
            <a:t>From Data to Visualization</a:t>
          </a:r>
        </a:p>
      </dgm:t>
    </dgm:pt>
    <dgm:pt modelId="{15935942-2944-47B3-B3DC-8418B3B0F39A}" type="parTrans" cxnId="{9B10CD3A-17A2-400A-B2DD-B9D1FE02DFFC}">
      <dgm:prSet/>
      <dgm:spPr/>
      <dgm:t>
        <a:bodyPr/>
        <a:lstStyle/>
        <a:p>
          <a:endParaRPr lang="en-US"/>
        </a:p>
      </dgm:t>
    </dgm:pt>
    <dgm:pt modelId="{232535A4-2B76-429F-9425-7E78E96FA7B9}" type="sibTrans" cxnId="{9B10CD3A-17A2-400A-B2DD-B9D1FE02DFFC}">
      <dgm:prSet/>
      <dgm:spPr/>
      <dgm:t>
        <a:bodyPr/>
        <a:lstStyle/>
        <a:p>
          <a:endParaRPr lang="en-US"/>
        </a:p>
      </dgm:t>
    </dgm:pt>
    <dgm:pt modelId="{74835A3A-D39A-436D-9E17-FB572DC67F90}">
      <dgm:prSet/>
      <dgm:spPr/>
      <dgm:t>
        <a:bodyPr/>
        <a:lstStyle/>
        <a:p>
          <a:r>
            <a:rPr lang="en-US" b="1"/>
            <a:t>Principles of Charts Design</a:t>
          </a:r>
          <a:endParaRPr lang="en-US"/>
        </a:p>
      </dgm:t>
    </dgm:pt>
    <dgm:pt modelId="{D7BFB739-F39A-4916-B965-37DFBDF849E0}" type="parTrans" cxnId="{E417EDCD-C6E3-4E95-86B3-14AF86CF6692}">
      <dgm:prSet/>
      <dgm:spPr/>
      <dgm:t>
        <a:bodyPr/>
        <a:lstStyle/>
        <a:p>
          <a:endParaRPr lang="en-US"/>
        </a:p>
      </dgm:t>
    </dgm:pt>
    <dgm:pt modelId="{C0D0B108-0E3F-477B-9A2F-448ACC7F9C48}" type="sibTrans" cxnId="{E417EDCD-C6E3-4E95-86B3-14AF86CF6692}">
      <dgm:prSet/>
      <dgm:spPr/>
      <dgm:t>
        <a:bodyPr/>
        <a:lstStyle/>
        <a:p>
          <a:endParaRPr lang="en-US"/>
        </a:p>
      </dgm:t>
    </dgm:pt>
    <dgm:pt modelId="{3AD33C68-760A-4352-A8BD-AF20EE2EB404}">
      <dgm:prSet/>
      <dgm:spPr/>
      <dgm:t>
        <a:bodyPr/>
        <a:lstStyle/>
        <a:p>
          <a:r>
            <a:rPr lang="en-US"/>
            <a:t>Design guideline for common used charts</a:t>
          </a:r>
        </a:p>
      </dgm:t>
    </dgm:pt>
    <dgm:pt modelId="{A82E0F04-C28A-4F35-B31C-D9BF4F6F2BF0}" type="parTrans" cxnId="{2909F604-7A24-40D2-9D70-EA21CD4248FC}">
      <dgm:prSet/>
      <dgm:spPr/>
      <dgm:t>
        <a:bodyPr/>
        <a:lstStyle/>
        <a:p>
          <a:endParaRPr lang="en-US"/>
        </a:p>
      </dgm:t>
    </dgm:pt>
    <dgm:pt modelId="{36050B17-2AA2-4D36-8259-F0F13F93D1D1}" type="sibTrans" cxnId="{2909F604-7A24-40D2-9D70-EA21CD4248FC}">
      <dgm:prSet/>
      <dgm:spPr/>
      <dgm:t>
        <a:bodyPr/>
        <a:lstStyle/>
        <a:p>
          <a:endParaRPr lang="en-US"/>
        </a:p>
      </dgm:t>
    </dgm:pt>
    <dgm:pt modelId="{93675453-A0E1-404A-85DD-47E54A5AD134}">
      <dgm:prSet/>
      <dgm:spPr/>
      <dgm:t>
        <a:bodyPr/>
        <a:lstStyle/>
        <a:p>
          <a:r>
            <a:rPr lang="en-ID" b="1"/>
            <a:t>Data Visualization Framework</a:t>
          </a:r>
          <a:endParaRPr lang="en-US"/>
        </a:p>
      </dgm:t>
    </dgm:pt>
    <dgm:pt modelId="{7C4F2AAE-F82C-4601-B13A-2E177ACB94AF}" type="parTrans" cxnId="{D226FE3F-B94C-4BFC-9850-C70915A6A3FE}">
      <dgm:prSet/>
      <dgm:spPr/>
      <dgm:t>
        <a:bodyPr/>
        <a:lstStyle/>
        <a:p>
          <a:endParaRPr lang="en-US"/>
        </a:p>
      </dgm:t>
    </dgm:pt>
    <dgm:pt modelId="{726F052F-2499-40C3-82F5-5EEDC00E0DED}" type="sibTrans" cxnId="{D226FE3F-B94C-4BFC-9850-C70915A6A3FE}">
      <dgm:prSet/>
      <dgm:spPr/>
      <dgm:t>
        <a:bodyPr/>
        <a:lstStyle/>
        <a:p>
          <a:endParaRPr lang="en-US"/>
        </a:p>
      </dgm:t>
    </dgm:pt>
    <dgm:pt modelId="{87F52E7C-52C7-44D8-980D-85950BB88BA9}">
      <dgm:prSet/>
      <dgm:spPr/>
      <dgm:t>
        <a:bodyPr/>
        <a:lstStyle/>
        <a:p>
          <a:r>
            <a:rPr lang="en-US"/>
            <a:t>Seaborn, eChart and Bokeh Common Plots</a:t>
          </a:r>
        </a:p>
      </dgm:t>
    </dgm:pt>
    <dgm:pt modelId="{C714928A-1CC0-4549-858B-1FA7C907750B}" type="parTrans" cxnId="{79070E35-C8B3-4CF0-BF73-6BE4BFC22F23}">
      <dgm:prSet/>
      <dgm:spPr/>
      <dgm:t>
        <a:bodyPr/>
        <a:lstStyle/>
        <a:p>
          <a:endParaRPr lang="en-US"/>
        </a:p>
      </dgm:t>
    </dgm:pt>
    <dgm:pt modelId="{D05B7DFC-D4DB-4CC1-A2C8-CB443B3E718B}" type="sibTrans" cxnId="{79070E35-C8B3-4CF0-BF73-6BE4BFC22F23}">
      <dgm:prSet/>
      <dgm:spPr/>
      <dgm:t>
        <a:bodyPr/>
        <a:lstStyle/>
        <a:p>
          <a:endParaRPr lang="en-US"/>
        </a:p>
      </dgm:t>
    </dgm:pt>
    <dgm:pt modelId="{A504A500-8284-463E-845C-1E1CE54D4C62}">
      <dgm:prSet/>
      <dgm:spPr/>
      <dgm:t>
        <a:bodyPr/>
        <a:lstStyle/>
        <a:p>
          <a:r>
            <a:rPr lang="en-US" b="1"/>
            <a:t>Building Visualization Dashboard</a:t>
          </a:r>
          <a:endParaRPr lang="en-US"/>
        </a:p>
      </dgm:t>
    </dgm:pt>
    <dgm:pt modelId="{95997805-44CB-46AF-AF9D-DD313FDA1924}" type="parTrans" cxnId="{6B1A3C61-DC31-4423-99F4-F7AB35FC4EEE}">
      <dgm:prSet/>
      <dgm:spPr/>
      <dgm:t>
        <a:bodyPr/>
        <a:lstStyle/>
        <a:p>
          <a:endParaRPr lang="en-US"/>
        </a:p>
      </dgm:t>
    </dgm:pt>
    <dgm:pt modelId="{F2693851-BC8C-4C72-8263-F3D41A8FA25F}" type="sibTrans" cxnId="{6B1A3C61-DC31-4423-99F4-F7AB35FC4EEE}">
      <dgm:prSet/>
      <dgm:spPr/>
      <dgm:t>
        <a:bodyPr/>
        <a:lstStyle/>
        <a:p>
          <a:endParaRPr lang="en-US"/>
        </a:p>
      </dgm:t>
    </dgm:pt>
    <dgm:pt modelId="{CA1CB158-81D2-4F17-AFED-AD68C030DE9D}">
      <dgm:prSet/>
      <dgm:spPr/>
      <dgm:t>
        <a:bodyPr/>
        <a:lstStyle/>
        <a:p>
          <a:r>
            <a:rPr lang="en-US"/>
            <a:t>Superset Dashboard Framework </a:t>
          </a:r>
        </a:p>
      </dgm:t>
    </dgm:pt>
    <dgm:pt modelId="{940B0AB5-F77A-4A4A-9EF5-F3907D3D087C}" type="parTrans" cxnId="{E5AF8CB9-63CB-4736-8F79-C057AF550E92}">
      <dgm:prSet/>
      <dgm:spPr/>
      <dgm:t>
        <a:bodyPr/>
        <a:lstStyle/>
        <a:p>
          <a:endParaRPr lang="en-US"/>
        </a:p>
      </dgm:t>
    </dgm:pt>
    <dgm:pt modelId="{F547C8C4-6EF8-4337-8F4B-1F06D1D3A405}" type="sibTrans" cxnId="{E5AF8CB9-63CB-4736-8F79-C057AF550E92}">
      <dgm:prSet/>
      <dgm:spPr/>
      <dgm:t>
        <a:bodyPr/>
        <a:lstStyle/>
        <a:p>
          <a:endParaRPr lang="en-US"/>
        </a:p>
      </dgm:t>
    </dgm:pt>
    <dgm:pt modelId="{FC0242BC-6EE4-5746-B761-006E1FE7B508}" type="pres">
      <dgm:prSet presAssocID="{C0EBD4BD-9D98-41B0-B21B-DE4D8841CECD}" presName="cycle" presStyleCnt="0">
        <dgm:presLayoutVars>
          <dgm:dir/>
          <dgm:resizeHandles val="exact"/>
        </dgm:presLayoutVars>
      </dgm:prSet>
      <dgm:spPr/>
    </dgm:pt>
    <dgm:pt modelId="{EC3F6141-D63F-8143-8798-0762236375C6}" type="pres">
      <dgm:prSet presAssocID="{EE242823-35EF-4DC4-9CC9-C3C052365CB7}" presName="dummy" presStyleCnt="0"/>
      <dgm:spPr/>
    </dgm:pt>
    <dgm:pt modelId="{602AC9E6-7672-1E45-8D34-70B1E63EBAD3}" type="pres">
      <dgm:prSet presAssocID="{EE242823-35EF-4DC4-9CC9-C3C052365CB7}" presName="node" presStyleLbl="revTx" presStyleIdx="0" presStyleCnt="4">
        <dgm:presLayoutVars>
          <dgm:bulletEnabled val="1"/>
        </dgm:presLayoutVars>
      </dgm:prSet>
      <dgm:spPr/>
    </dgm:pt>
    <dgm:pt modelId="{24A76DEE-B795-1947-9D9B-9D0624BE7FB7}" type="pres">
      <dgm:prSet presAssocID="{A2B7F1ED-3080-44A3-9718-44B8A5CE7E27}" presName="sibTrans" presStyleLbl="node1" presStyleIdx="0" presStyleCnt="4"/>
      <dgm:spPr/>
    </dgm:pt>
    <dgm:pt modelId="{1D26050E-04D1-634B-B305-712ADC1552F2}" type="pres">
      <dgm:prSet presAssocID="{74835A3A-D39A-436D-9E17-FB572DC67F90}" presName="dummy" presStyleCnt="0"/>
      <dgm:spPr/>
    </dgm:pt>
    <dgm:pt modelId="{35E3C030-2F3A-BB47-8A38-4A7B359CD067}" type="pres">
      <dgm:prSet presAssocID="{74835A3A-D39A-436D-9E17-FB572DC67F90}" presName="node" presStyleLbl="revTx" presStyleIdx="1" presStyleCnt="4">
        <dgm:presLayoutVars>
          <dgm:bulletEnabled val="1"/>
        </dgm:presLayoutVars>
      </dgm:prSet>
      <dgm:spPr/>
    </dgm:pt>
    <dgm:pt modelId="{2071A693-C510-7A48-B53E-43D71E434207}" type="pres">
      <dgm:prSet presAssocID="{C0D0B108-0E3F-477B-9A2F-448ACC7F9C48}" presName="sibTrans" presStyleLbl="node1" presStyleIdx="1" presStyleCnt="4"/>
      <dgm:spPr/>
    </dgm:pt>
    <dgm:pt modelId="{459B32BA-F480-C848-B0AA-E1D22B202D69}" type="pres">
      <dgm:prSet presAssocID="{93675453-A0E1-404A-85DD-47E54A5AD134}" presName="dummy" presStyleCnt="0"/>
      <dgm:spPr/>
    </dgm:pt>
    <dgm:pt modelId="{495F6FA5-8432-9445-B9B0-FA5E583A36CD}" type="pres">
      <dgm:prSet presAssocID="{93675453-A0E1-404A-85DD-47E54A5AD134}" presName="node" presStyleLbl="revTx" presStyleIdx="2" presStyleCnt="4">
        <dgm:presLayoutVars>
          <dgm:bulletEnabled val="1"/>
        </dgm:presLayoutVars>
      </dgm:prSet>
      <dgm:spPr/>
    </dgm:pt>
    <dgm:pt modelId="{EAF18D50-BAC2-034F-B716-2AB734050558}" type="pres">
      <dgm:prSet presAssocID="{726F052F-2499-40C3-82F5-5EEDC00E0DED}" presName="sibTrans" presStyleLbl="node1" presStyleIdx="2" presStyleCnt="4"/>
      <dgm:spPr/>
    </dgm:pt>
    <dgm:pt modelId="{1CA4D19B-03DD-AA4D-B120-3E7722026E5E}" type="pres">
      <dgm:prSet presAssocID="{A504A500-8284-463E-845C-1E1CE54D4C62}" presName="dummy" presStyleCnt="0"/>
      <dgm:spPr/>
    </dgm:pt>
    <dgm:pt modelId="{83A49BC0-3BF8-6D4D-B2F7-7EC4BDEA70AC}" type="pres">
      <dgm:prSet presAssocID="{A504A500-8284-463E-845C-1E1CE54D4C62}" presName="node" presStyleLbl="revTx" presStyleIdx="3" presStyleCnt="4">
        <dgm:presLayoutVars>
          <dgm:bulletEnabled val="1"/>
        </dgm:presLayoutVars>
      </dgm:prSet>
      <dgm:spPr/>
    </dgm:pt>
    <dgm:pt modelId="{5EF6B1CB-2E67-2E4C-B74A-2AC8F9B8BE88}" type="pres">
      <dgm:prSet presAssocID="{F2693851-BC8C-4C72-8263-F3D41A8FA25F}" presName="sibTrans" presStyleLbl="node1" presStyleIdx="3" presStyleCnt="4"/>
      <dgm:spPr/>
    </dgm:pt>
  </dgm:ptLst>
  <dgm:cxnLst>
    <dgm:cxn modelId="{D7A99400-E879-4A41-8C74-3AFEDCE4769C}" type="presOf" srcId="{A504A500-8284-463E-845C-1E1CE54D4C62}" destId="{83A49BC0-3BF8-6D4D-B2F7-7EC4BDEA70AC}" srcOrd="0" destOrd="0" presId="urn:microsoft.com/office/officeart/2005/8/layout/cycle1"/>
    <dgm:cxn modelId="{7FFCE804-C9AF-6740-B4C8-C0D0FC38CF40}" type="presOf" srcId="{87F52E7C-52C7-44D8-980D-85950BB88BA9}" destId="{495F6FA5-8432-9445-B9B0-FA5E583A36CD}" srcOrd="0" destOrd="1" presId="urn:microsoft.com/office/officeart/2005/8/layout/cycle1"/>
    <dgm:cxn modelId="{2909F604-7A24-40D2-9D70-EA21CD4248FC}" srcId="{74835A3A-D39A-436D-9E17-FB572DC67F90}" destId="{3AD33C68-760A-4352-A8BD-AF20EE2EB404}" srcOrd="0" destOrd="0" parTransId="{A82E0F04-C28A-4F35-B31C-D9BF4F6F2BF0}" sibTransId="{36050B17-2AA2-4D36-8259-F0F13F93D1D1}"/>
    <dgm:cxn modelId="{66BA1B05-294D-144B-92F7-BDAEAE8E9CCF}" type="presOf" srcId="{A2B7F1ED-3080-44A3-9718-44B8A5CE7E27}" destId="{24A76DEE-B795-1947-9D9B-9D0624BE7FB7}" srcOrd="0" destOrd="0" presId="urn:microsoft.com/office/officeart/2005/8/layout/cycle1"/>
    <dgm:cxn modelId="{0D91700D-54A1-C246-A7F3-248C748B061D}" type="presOf" srcId="{74835A3A-D39A-436D-9E17-FB572DC67F90}" destId="{35E3C030-2F3A-BB47-8A38-4A7B359CD067}" srcOrd="0" destOrd="0" presId="urn:microsoft.com/office/officeart/2005/8/layout/cycle1"/>
    <dgm:cxn modelId="{79070E35-C8B3-4CF0-BF73-6BE4BFC22F23}" srcId="{93675453-A0E1-404A-85DD-47E54A5AD134}" destId="{87F52E7C-52C7-44D8-980D-85950BB88BA9}" srcOrd="0" destOrd="0" parTransId="{C714928A-1CC0-4549-858B-1FA7C907750B}" sibTransId="{D05B7DFC-D4DB-4CC1-A2C8-CB443B3E718B}"/>
    <dgm:cxn modelId="{9B10CD3A-17A2-400A-B2DD-B9D1FE02DFFC}" srcId="{EE242823-35EF-4DC4-9CC9-C3C052365CB7}" destId="{D6DE88F0-4080-4767-8F48-5B8E41145D0D}" srcOrd="0" destOrd="0" parTransId="{15935942-2944-47B3-B3DC-8418B3B0F39A}" sibTransId="{232535A4-2B76-429F-9425-7E78E96FA7B9}"/>
    <dgm:cxn modelId="{D226FE3F-B94C-4BFC-9850-C70915A6A3FE}" srcId="{C0EBD4BD-9D98-41B0-B21B-DE4D8841CECD}" destId="{93675453-A0E1-404A-85DD-47E54A5AD134}" srcOrd="2" destOrd="0" parTransId="{7C4F2AAE-F82C-4601-B13A-2E177ACB94AF}" sibTransId="{726F052F-2499-40C3-82F5-5EEDC00E0DED}"/>
    <dgm:cxn modelId="{7F2A0E48-BCBA-8F4A-9957-45AD6BB528C2}" type="presOf" srcId="{EE242823-35EF-4DC4-9CC9-C3C052365CB7}" destId="{602AC9E6-7672-1E45-8D34-70B1E63EBAD3}" srcOrd="0" destOrd="0" presId="urn:microsoft.com/office/officeart/2005/8/layout/cycle1"/>
    <dgm:cxn modelId="{6B1A3C61-DC31-4423-99F4-F7AB35FC4EEE}" srcId="{C0EBD4BD-9D98-41B0-B21B-DE4D8841CECD}" destId="{A504A500-8284-463E-845C-1E1CE54D4C62}" srcOrd="3" destOrd="0" parTransId="{95997805-44CB-46AF-AF9D-DD313FDA1924}" sibTransId="{F2693851-BC8C-4C72-8263-F3D41A8FA25F}"/>
    <dgm:cxn modelId="{2633A973-98C8-5644-8D76-D58E1B97B86D}" type="presOf" srcId="{3AD33C68-760A-4352-A8BD-AF20EE2EB404}" destId="{35E3C030-2F3A-BB47-8A38-4A7B359CD067}" srcOrd="0" destOrd="1" presId="urn:microsoft.com/office/officeart/2005/8/layout/cycle1"/>
    <dgm:cxn modelId="{2C051875-CB6D-4C45-A47B-3C126BF125D5}" srcId="{C0EBD4BD-9D98-41B0-B21B-DE4D8841CECD}" destId="{EE242823-35EF-4DC4-9CC9-C3C052365CB7}" srcOrd="0" destOrd="0" parTransId="{A48AF921-E6DF-4F60-A164-18D61E587CB4}" sibTransId="{A2B7F1ED-3080-44A3-9718-44B8A5CE7E27}"/>
    <dgm:cxn modelId="{076AF882-12A3-3844-ADD0-1BE33F99D7CC}" type="presOf" srcId="{D6DE88F0-4080-4767-8F48-5B8E41145D0D}" destId="{602AC9E6-7672-1E45-8D34-70B1E63EBAD3}" srcOrd="0" destOrd="1" presId="urn:microsoft.com/office/officeart/2005/8/layout/cycle1"/>
    <dgm:cxn modelId="{3003AE8D-6C0A-2D49-8990-7D0AD69B29F2}" type="presOf" srcId="{F2693851-BC8C-4C72-8263-F3D41A8FA25F}" destId="{5EF6B1CB-2E67-2E4C-B74A-2AC8F9B8BE88}" srcOrd="0" destOrd="0" presId="urn:microsoft.com/office/officeart/2005/8/layout/cycle1"/>
    <dgm:cxn modelId="{D929109E-A791-9B46-B23E-5832E6B9B09A}" type="presOf" srcId="{726F052F-2499-40C3-82F5-5EEDC00E0DED}" destId="{EAF18D50-BAC2-034F-B716-2AB734050558}" srcOrd="0" destOrd="0" presId="urn:microsoft.com/office/officeart/2005/8/layout/cycle1"/>
    <dgm:cxn modelId="{52AA28A5-D74F-AB48-AB5C-04D430167217}" type="presOf" srcId="{C0D0B108-0E3F-477B-9A2F-448ACC7F9C48}" destId="{2071A693-C510-7A48-B53E-43D71E434207}" srcOrd="0" destOrd="0" presId="urn:microsoft.com/office/officeart/2005/8/layout/cycle1"/>
    <dgm:cxn modelId="{48FE6DAB-DF94-5743-AA69-FA6660A86475}" type="presOf" srcId="{93675453-A0E1-404A-85DD-47E54A5AD134}" destId="{495F6FA5-8432-9445-B9B0-FA5E583A36CD}" srcOrd="0" destOrd="0" presId="urn:microsoft.com/office/officeart/2005/8/layout/cycle1"/>
    <dgm:cxn modelId="{E5AF8CB9-63CB-4736-8F79-C057AF550E92}" srcId="{A504A500-8284-463E-845C-1E1CE54D4C62}" destId="{CA1CB158-81D2-4F17-AFED-AD68C030DE9D}" srcOrd="0" destOrd="0" parTransId="{940B0AB5-F77A-4A4A-9EF5-F3907D3D087C}" sibTransId="{F547C8C4-6EF8-4337-8F4B-1F06D1D3A405}"/>
    <dgm:cxn modelId="{E417EDCD-C6E3-4E95-86B3-14AF86CF6692}" srcId="{C0EBD4BD-9D98-41B0-B21B-DE4D8841CECD}" destId="{74835A3A-D39A-436D-9E17-FB572DC67F90}" srcOrd="1" destOrd="0" parTransId="{D7BFB739-F39A-4916-B965-37DFBDF849E0}" sibTransId="{C0D0B108-0E3F-477B-9A2F-448ACC7F9C48}"/>
    <dgm:cxn modelId="{AD435FE5-196F-D545-A050-743078BD7CC7}" type="presOf" srcId="{C0EBD4BD-9D98-41B0-B21B-DE4D8841CECD}" destId="{FC0242BC-6EE4-5746-B761-006E1FE7B508}" srcOrd="0" destOrd="0" presId="urn:microsoft.com/office/officeart/2005/8/layout/cycle1"/>
    <dgm:cxn modelId="{371BC6F2-8C15-DE4C-A8A2-91D6DACD7F67}" type="presOf" srcId="{CA1CB158-81D2-4F17-AFED-AD68C030DE9D}" destId="{83A49BC0-3BF8-6D4D-B2F7-7EC4BDEA70AC}" srcOrd="0" destOrd="1" presId="urn:microsoft.com/office/officeart/2005/8/layout/cycle1"/>
    <dgm:cxn modelId="{2B67F4F0-B3FB-A741-8225-3F15BBA5EA1A}" type="presParOf" srcId="{FC0242BC-6EE4-5746-B761-006E1FE7B508}" destId="{EC3F6141-D63F-8143-8798-0762236375C6}" srcOrd="0" destOrd="0" presId="urn:microsoft.com/office/officeart/2005/8/layout/cycle1"/>
    <dgm:cxn modelId="{5CE382A3-4517-1C40-AACC-99290110E7B4}" type="presParOf" srcId="{FC0242BC-6EE4-5746-B761-006E1FE7B508}" destId="{602AC9E6-7672-1E45-8D34-70B1E63EBAD3}" srcOrd="1" destOrd="0" presId="urn:microsoft.com/office/officeart/2005/8/layout/cycle1"/>
    <dgm:cxn modelId="{2DC623DC-4F93-8A4C-844F-A63924BBC896}" type="presParOf" srcId="{FC0242BC-6EE4-5746-B761-006E1FE7B508}" destId="{24A76DEE-B795-1947-9D9B-9D0624BE7FB7}" srcOrd="2" destOrd="0" presId="urn:microsoft.com/office/officeart/2005/8/layout/cycle1"/>
    <dgm:cxn modelId="{FFFCC4BC-76AF-0A46-98A9-E6435A7FFE0D}" type="presParOf" srcId="{FC0242BC-6EE4-5746-B761-006E1FE7B508}" destId="{1D26050E-04D1-634B-B305-712ADC1552F2}" srcOrd="3" destOrd="0" presId="urn:microsoft.com/office/officeart/2005/8/layout/cycle1"/>
    <dgm:cxn modelId="{E20051F4-AB6C-364E-A562-7C48B39A568C}" type="presParOf" srcId="{FC0242BC-6EE4-5746-B761-006E1FE7B508}" destId="{35E3C030-2F3A-BB47-8A38-4A7B359CD067}" srcOrd="4" destOrd="0" presId="urn:microsoft.com/office/officeart/2005/8/layout/cycle1"/>
    <dgm:cxn modelId="{3537A47C-5853-344F-975E-E349D5054BFC}" type="presParOf" srcId="{FC0242BC-6EE4-5746-B761-006E1FE7B508}" destId="{2071A693-C510-7A48-B53E-43D71E434207}" srcOrd="5" destOrd="0" presId="urn:microsoft.com/office/officeart/2005/8/layout/cycle1"/>
    <dgm:cxn modelId="{DC9E19FC-C4BE-FA4F-8CC0-D2DF5B4EE27C}" type="presParOf" srcId="{FC0242BC-6EE4-5746-B761-006E1FE7B508}" destId="{459B32BA-F480-C848-B0AA-E1D22B202D69}" srcOrd="6" destOrd="0" presId="urn:microsoft.com/office/officeart/2005/8/layout/cycle1"/>
    <dgm:cxn modelId="{5B13B1F6-0AF8-7243-801F-B16304FE56AB}" type="presParOf" srcId="{FC0242BC-6EE4-5746-B761-006E1FE7B508}" destId="{495F6FA5-8432-9445-B9B0-FA5E583A36CD}" srcOrd="7" destOrd="0" presId="urn:microsoft.com/office/officeart/2005/8/layout/cycle1"/>
    <dgm:cxn modelId="{0AD403BA-663C-264E-8806-05953949E9CD}" type="presParOf" srcId="{FC0242BC-6EE4-5746-B761-006E1FE7B508}" destId="{EAF18D50-BAC2-034F-B716-2AB734050558}" srcOrd="8" destOrd="0" presId="urn:microsoft.com/office/officeart/2005/8/layout/cycle1"/>
    <dgm:cxn modelId="{E13570FC-B9D4-4B41-93E0-08354F3FA38C}" type="presParOf" srcId="{FC0242BC-6EE4-5746-B761-006E1FE7B508}" destId="{1CA4D19B-03DD-AA4D-B120-3E7722026E5E}" srcOrd="9" destOrd="0" presId="urn:microsoft.com/office/officeart/2005/8/layout/cycle1"/>
    <dgm:cxn modelId="{5DFCB45C-6052-4747-865B-B48440A5B5A2}" type="presParOf" srcId="{FC0242BC-6EE4-5746-B761-006E1FE7B508}" destId="{83A49BC0-3BF8-6D4D-B2F7-7EC4BDEA70AC}" srcOrd="10" destOrd="0" presId="urn:microsoft.com/office/officeart/2005/8/layout/cycle1"/>
    <dgm:cxn modelId="{9D819EC2-F4EB-944D-85F5-C42CDC72791D}" type="presParOf" srcId="{FC0242BC-6EE4-5746-B761-006E1FE7B508}" destId="{5EF6B1CB-2E67-2E4C-B74A-2AC8F9B8BE88}"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EBD4BD-9D98-41B0-B21B-DE4D8841CECD}" type="doc">
      <dgm:prSet loTypeId="urn:microsoft.com/office/officeart/2005/8/layout/cycle1" loCatId="cycle" qsTypeId="urn:microsoft.com/office/officeart/2005/8/quickstyle/simple1" qsCatId="simple" csTypeId="urn:microsoft.com/office/officeart/2005/8/colors/colorful1" csCatId="colorful"/>
      <dgm:spPr/>
      <dgm:t>
        <a:bodyPr/>
        <a:lstStyle/>
        <a:p>
          <a:endParaRPr lang="en-US"/>
        </a:p>
      </dgm:t>
    </dgm:pt>
    <dgm:pt modelId="{EE242823-35EF-4DC4-9CC9-C3C052365CB7}">
      <dgm:prSet/>
      <dgm:spPr/>
      <dgm:t>
        <a:bodyPr/>
        <a:lstStyle/>
        <a:p>
          <a:r>
            <a:rPr lang="en-US" b="1"/>
            <a:t>Visualization Fundamentals </a:t>
          </a:r>
          <a:endParaRPr lang="en-US"/>
        </a:p>
      </dgm:t>
    </dgm:pt>
    <dgm:pt modelId="{A48AF921-E6DF-4F60-A164-18D61E587CB4}" type="parTrans" cxnId="{2C051875-CB6D-4C45-A47B-3C126BF125D5}">
      <dgm:prSet/>
      <dgm:spPr/>
      <dgm:t>
        <a:bodyPr/>
        <a:lstStyle/>
        <a:p>
          <a:endParaRPr lang="en-US"/>
        </a:p>
      </dgm:t>
    </dgm:pt>
    <dgm:pt modelId="{A2B7F1ED-3080-44A3-9718-44B8A5CE7E27}" type="sibTrans" cxnId="{2C051875-CB6D-4C45-A47B-3C126BF125D5}">
      <dgm:prSet/>
      <dgm:spPr/>
      <dgm:t>
        <a:bodyPr/>
        <a:lstStyle/>
        <a:p>
          <a:endParaRPr lang="en-US"/>
        </a:p>
      </dgm:t>
    </dgm:pt>
    <dgm:pt modelId="{D6DE88F0-4080-4767-8F48-5B8E41145D0D}">
      <dgm:prSet/>
      <dgm:spPr/>
      <dgm:t>
        <a:bodyPr/>
        <a:lstStyle/>
        <a:p>
          <a:r>
            <a:rPr lang="en-US"/>
            <a:t>From Data to Visualization</a:t>
          </a:r>
        </a:p>
      </dgm:t>
    </dgm:pt>
    <dgm:pt modelId="{15935942-2944-47B3-B3DC-8418B3B0F39A}" type="parTrans" cxnId="{9B10CD3A-17A2-400A-B2DD-B9D1FE02DFFC}">
      <dgm:prSet/>
      <dgm:spPr/>
      <dgm:t>
        <a:bodyPr/>
        <a:lstStyle/>
        <a:p>
          <a:endParaRPr lang="en-US"/>
        </a:p>
      </dgm:t>
    </dgm:pt>
    <dgm:pt modelId="{232535A4-2B76-429F-9425-7E78E96FA7B9}" type="sibTrans" cxnId="{9B10CD3A-17A2-400A-B2DD-B9D1FE02DFFC}">
      <dgm:prSet/>
      <dgm:spPr/>
      <dgm:t>
        <a:bodyPr/>
        <a:lstStyle/>
        <a:p>
          <a:endParaRPr lang="en-US"/>
        </a:p>
      </dgm:t>
    </dgm:pt>
    <dgm:pt modelId="{74835A3A-D39A-436D-9E17-FB572DC67F90}">
      <dgm:prSet/>
      <dgm:spPr/>
      <dgm:t>
        <a:bodyPr/>
        <a:lstStyle/>
        <a:p>
          <a:r>
            <a:rPr lang="en-US" b="1"/>
            <a:t>Principles of Charts Design</a:t>
          </a:r>
          <a:endParaRPr lang="en-US"/>
        </a:p>
      </dgm:t>
    </dgm:pt>
    <dgm:pt modelId="{D7BFB739-F39A-4916-B965-37DFBDF849E0}" type="parTrans" cxnId="{E417EDCD-C6E3-4E95-86B3-14AF86CF6692}">
      <dgm:prSet/>
      <dgm:spPr/>
      <dgm:t>
        <a:bodyPr/>
        <a:lstStyle/>
        <a:p>
          <a:endParaRPr lang="en-US"/>
        </a:p>
      </dgm:t>
    </dgm:pt>
    <dgm:pt modelId="{C0D0B108-0E3F-477B-9A2F-448ACC7F9C48}" type="sibTrans" cxnId="{E417EDCD-C6E3-4E95-86B3-14AF86CF6692}">
      <dgm:prSet/>
      <dgm:spPr/>
      <dgm:t>
        <a:bodyPr/>
        <a:lstStyle/>
        <a:p>
          <a:endParaRPr lang="en-US"/>
        </a:p>
      </dgm:t>
    </dgm:pt>
    <dgm:pt modelId="{3AD33C68-760A-4352-A8BD-AF20EE2EB404}">
      <dgm:prSet/>
      <dgm:spPr/>
      <dgm:t>
        <a:bodyPr/>
        <a:lstStyle/>
        <a:p>
          <a:r>
            <a:rPr lang="en-US"/>
            <a:t>Design guideline for common used charts</a:t>
          </a:r>
        </a:p>
      </dgm:t>
    </dgm:pt>
    <dgm:pt modelId="{A82E0F04-C28A-4F35-B31C-D9BF4F6F2BF0}" type="parTrans" cxnId="{2909F604-7A24-40D2-9D70-EA21CD4248FC}">
      <dgm:prSet/>
      <dgm:spPr/>
      <dgm:t>
        <a:bodyPr/>
        <a:lstStyle/>
        <a:p>
          <a:endParaRPr lang="en-US"/>
        </a:p>
      </dgm:t>
    </dgm:pt>
    <dgm:pt modelId="{36050B17-2AA2-4D36-8259-F0F13F93D1D1}" type="sibTrans" cxnId="{2909F604-7A24-40D2-9D70-EA21CD4248FC}">
      <dgm:prSet/>
      <dgm:spPr/>
      <dgm:t>
        <a:bodyPr/>
        <a:lstStyle/>
        <a:p>
          <a:endParaRPr lang="en-US"/>
        </a:p>
      </dgm:t>
    </dgm:pt>
    <dgm:pt modelId="{93675453-A0E1-404A-85DD-47E54A5AD134}">
      <dgm:prSet/>
      <dgm:spPr/>
      <dgm:t>
        <a:bodyPr/>
        <a:lstStyle/>
        <a:p>
          <a:r>
            <a:rPr lang="en-ID" b="1"/>
            <a:t>Data Visualization Framework</a:t>
          </a:r>
          <a:endParaRPr lang="en-US"/>
        </a:p>
      </dgm:t>
    </dgm:pt>
    <dgm:pt modelId="{7C4F2AAE-F82C-4601-B13A-2E177ACB94AF}" type="parTrans" cxnId="{D226FE3F-B94C-4BFC-9850-C70915A6A3FE}">
      <dgm:prSet/>
      <dgm:spPr/>
      <dgm:t>
        <a:bodyPr/>
        <a:lstStyle/>
        <a:p>
          <a:endParaRPr lang="en-US"/>
        </a:p>
      </dgm:t>
    </dgm:pt>
    <dgm:pt modelId="{726F052F-2499-40C3-82F5-5EEDC00E0DED}" type="sibTrans" cxnId="{D226FE3F-B94C-4BFC-9850-C70915A6A3FE}">
      <dgm:prSet/>
      <dgm:spPr/>
      <dgm:t>
        <a:bodyPr/>
        <a:lstStyle/>
        <a:p>
          <a:endParaRPr lang="en-US"/>
        </a:p>
      </dgm:t>
    </dgm:pt>
    <dgm:pt modelId="{87F52E7C-52C7-44D8-980D-85950BB88BA9}">
      <dgm:prSet/>
      <dgm:spPr/>
      <dgm:t>
        <a:bodyPr/>
        <a:lstStyle/>
        <a:p>
          <a:r>
            <a:rPr lang="en-US"/>
            <a:t>Seaborn, eChart and Bokeh Common Plots</a:t>
          </a:r>
        </a:p>
      </dgm:t>
    </dgm:pt>
    <dgm:pt modelId="{C714928A-1CC0-4549-858B-1FA7C907750B}" type="parTrans" cxnId="{79070E35-C8B3-4CF0-BF73-6BE4BFC22F23}">
      <dgm:prSet/>
      <dgm:spPr/>
      <dgm:t>
        <a:bodyPr/>
        <a:lstStyle/>
        <a:p>
          <a:endParaRPr lang="en-US"/>
        </a:p>
      </dgm:t>
    </dgm:pt>
    <dgm:pt modelId="{D05B7DFC-D4DB-4CC1-A2C8-CB443B3E718B}" type="sibTrans" cxnId="{79070E35-C8B3-4CF0-BF73-6BE4BFC22F23}">
      <dgm:prSet/>
      <dgm:spPr/>
      <dgm:t>
        <a:bodyPr/>
        <a:lstStyle/>
        <a:p>
          <a:endParaRPr lang="en-US"/>
        </a:p>
      </dgm:t>
    </dgm:pt>
    <dgm:pt modelId="{A504A500-8284-463E-845C-1E1CE54D4C62}">
      <dgm:prSet/>
      <dgm:spPr/>
      <dgm:t>
        <a:bodyPr/>
        <a:lstStyle/>
        <a:p>
          <a:r>
            <a:rPr lang="en-US" b="1"/>
            <a:t>Building Visualization Dashboard</a:t>
          </a:r>
          <a:endParaRPr lang="en-US"/>
        </a:p>
      </dgm:t>
    </dgm:pt>
    <dgm:pt modelId="{95997805-44CB-46AF-AF9D-DD313FDA1924}" type="parTrans" cxnId="{6B1A3C61-DC31-4423-99F4-F7AB35FC4EEE}">
      <dgm:prSet/>
      <dgm:spPr/>
      <dgm:t>
        <a:bodyPr/>
        <a:lstStyle/>
        <a:p>
          <a:endParaRPr lang="en-US"/>
        </a:p>
      </dgm:t>
    </dgm:pt>
    <dgm:pt modelId="{F2693851-BC8C-4C72-8263-F3D41A8FA25F}" type="sibTrans" cxnId="{6B1A3C61-DC31-4423-99F4-F7AB35FC4EEE}">
      <dgm:prSet/>
      <dgm:spPr/>
      <dgm:t>
        <a:bodyPr/>
        <a:lstStyle/>
        <a:p>
          <a:endParaRPr lang="en-US"/>
        </a:p>
      </dgm:t>
    </dgm:pt>
    <dgm:pt modelId="{CA1CB158-81D2-4F17-AFED-AD68C030DE9D}">
      <dgm:prSet/>
      <dgm:spPr/>
      <dgm:t>
        <a:bodyPr/>
        <a:lstStyle/>
        <a:p>
          <a:r>
            <a:rPr lang="en-US"/>
            <a:t>Superset Dashboard Framework </a:t>
          </a:r>
        </a:p>
      </dgm:t>
    </dgm:pt>
    <dgm:pt modelId="{940B0AB5-F77A-4A4A-9EF5-F3907D3D087C}" type="parTrans" cxnId="{E5AF8CB9-63CB-4736-8F79-C057AF550E92}">
      <dgm:prSet/>
      <dgm:spPr/>
      <dgm:t>
        <a:bodyPr/>
        <a:lstStyle/>
        <a:p>
          <a:endParaRPr lang="en-US"/>
        </a:p>
      </dgm:t>
    </dgm:pt>
    <dgm:pt modelId="{F547C8C4-6EF8-4337-8F4B-1F06D1D3A405}" type="sibTrans" cxnId="{E5AF8CB9-63CB-4736-8F79-C057AF550E92}">
      <dgm:prSet/>
      <dgm:spPr/>
      <dgm:t>
        <a:bodyPr/>
        <a:lstStyle/>
        <a:p>
          <a:endParaRPr lang="en-US"/>
        </a:p>
      </dgm:t>
    </dgm:pt>
    <dgm:pt modelId="{FC0242BC-6EE4-5746-B761-006E1FE7B508}" type="pres">
      <dgm:prSet presAssocID="{C0EBD4BD-9D98-41B0-B21B-DE4D8841CECD}" presName="cycle" presStyleCnt="0">
        <dgm:presLayoutVars>
          <dgm:dir/>
          <dgm:resizeHandles val="exact"/>
        </dgm:presLayoutVars>
      </dgm:prSet>
      <dgm:spPr/>
    </dgm:pt>
    <dgm:pt modelId="{EC3F6141-D63F-8143-8798-0762236375C6}" type="pres">
      <dgm:prSet presAssocID="{EE242823-35EF-4DC4-9CC9-C3C052365CB7}" presName="dummy" presStyleCnt="0"/>
      <dgm:spPr/>
    </dgm:pt>
    <dgm:pt modelId="{602AC9E6-7672-1E45-8D34-70B1E63EBAD3}" type="pres">
      <dgm:prSet presAssocID="{EE242823-35EF-4DC4-9CC9-C3C052365CB7}" presName="node" presStyleLbl="revTx" presStyleIdx="0" presStyleCnt="4">
        <dgm:presLayoutVars>
          <dgm:bulletEnabled val="1"/>
        </dgm:presLayoutVars>
      </dgm:prSet>
      <dgm:spPr/>
    </dgm:pt>
    <dgm:pt modelId="{24A76DEE-B795-1947-9D9B-9D0624BE7FB7}" type="pres">
      <dgm:prSet presAssocID="{A2B7F1ED-3080-44A3-9718-44B8A5CE7E27}" presName="sibTrans" presStyleLbl="node1" presStyleIdx="0" presStyleCnt="4"/>
      <dgm:spPr/>
    </dgm:pt>
    <dgm:pt modelId="{1D26050E-04D1-634B-B305-712ADC1552F2}" type="pres">
      <dgm:prSet presAssocID="{74835A3A-D39A-436D-9E17-FB572DC67F90}" presName="dummy" presStyleCnt="0"/>
      <dgm:spPr/>
    </dgm:pt>
    <dgm:pt modelId="{35E3C030-2F3A-BB47-8A38-4A7B359CD067}" type="pres">
      <dgm:prSet presAssocID="{74835A3A-D39A-436D-9E17-FB572DC67F90}" presName="node" presStyleLbl="revTx" presStyleIdx="1" presStyleCnt="4">
        <dgm:presLayoutVars>
          <dgm:bulletEnabled val="1"/>
        </dgm:presLayoutVars>
      </dgm:prSet>
      <dgm:spPr/>
    </dgm:pt>
    <dgm:pt modelId="{2071A693-C510-7A48-B53E-43D71E434207}" type="pres">
      <dgm:prSet presAssocID="{C0D0B108-0E3F-477B-9A2F-448ACC7F9C48}" presName="sibTrans" presStyleLbl="node1" presStyleIdx="1" presStyleCnt="4"/>
      <dgm:spPr/>
    </dgm:pt>
    <dgm:pt modelId="{459B32BA-F480-C848-B0AA-E1D22B202D69}" type="pres">
      <dgm:prSet presAssocID="{93675453-A0E1-404A-85DD-47E54A5AD134}" presName="dummy" presStyleCnt="0"/>
      <dgm:spPr/>
    </dgm:pt>
    <dgm:pt modelId="{495F6FA5-8432-9445-B9B0-FA5E583A36CD}" type="pres">
      <dgm:prSet presAssocID="{93675453-A0E1-404A-85DD-47E54A5AD134}" presName="node" presStyleLbl="revTx" presStyleIdx="2" presStyleCnt="4">
        <dgm:presLayoutVars>
          <dgm:bulletEnabled val="1"/>
        </dgm:presLayoutVars>
      </dgm:prSet>
      <dgm:spPr/>
    </dgm:pt>
    <dgm:pt modelId="{EAF18D50-BAC2-034F-B716-2AB734050558}" type="pres">
      <dgm:prSet presAssocID="{726F052F-2499-40C3-82F5-5EEDC00E0DED}" presName="sibTrans" presStyleLbl="node1" presStyleIdx="2" presStyleCnt="4"/>
      <dgm:spPr/>
    </dgm:pt>
    <dgm:pt modelId="{1CA4D19B-03DD-AA4D-B120-3E7722026E5E}" type="pres">
      <dgm:prSet presAssocID="{A504A500-8284-463E-845C-1E1CE54D4C62}" presName="dummy" presStyleCnt="0"/>
      <dgm:spPr/>
    </dgm:pt>
    <dgm:pt modelId="{83A49BC0-3BF8-6D4D-B2F7-7EC4BDEA70AC}" type="pres">
      <dgm:prSet presAssocID="{A504A500-8284-463E-845C-1E1CE54D4C62}" presName="node" presStyleLbl="revTx" presStyleIdx="3" presStyleCnt="4">
        <dgm:presLayoutVars>
          <dgm:bulletEnabled val="1"/>
        </dgm:presLayoutVars>
      </dgm:prSet>
      <dgm:spPr/>
    </dgm:pt>
    <dgm:pt modelId="{5EF6B1CB-2E67-2E4C-B74A-2AC8F9B8BE88}" type="pres">
      <dgm:prSet presAssocID="{F2693851-BC8C-4C72-8263-F3D41A8FA25F}" presName="sibTrans" presStyleLbl="node1" presStyleIdx="3" presStyleCnt="4"/>
      <dgm:spPr/>
    </dgm:pt>
  </dgm:ptLst>
  <dgm:cxnLst>
    <dgm:cxn modelId="{D7A99400-E879-4A41-8C74-3AFEDCE4769C}" type="presOf" srcId="{A504A500-8284-463E-845C-1E1CE54D4C62}" destId="{83A49BC0-3BF8-6D4D-B2F7-7EC4BDEA70AC}" srcOrd="0" destOrd="0" presId="urn:microsoft.com/office/officeart/2005/8/layout/cycle1"/>
    <dgm:cxn modelId="{7FFCE804-C9AF-6740-B4C8-C0D0FC38CF40}" type="presOf" srcId="{87F52E7C-52C7-44D8-980D-85950BB88BA9}" destId="{495F6FA5-8432-9445-B9B0-FA5E583A36CD}" srcOrd="0" destOrd="1" presId="urn:microsoft.com/office/officeart/2005/8/layout/cycle1"/>
    <dgm:cxn modelId="{2909F604-7A24-40D2-9D70-EA21CD4248FC}" srcId="{74835A3A-D39A-436D-9E17-FB572DC67F90}" destId="{3AD33C68-760A-4352-A8BD-AF20EE2EB404}" srcOrd="0" destOrd="0" parTransId="{A82E0F04-C28A-4F35-B31C-D9BF4F6F2BF0}" sibTransId="{36050B17-2AA2-4D36-8259-F0F13F93D1D1}"/>
    <dgm:cxn modelId="{66BA1B05-294D-144B-92F7-BDAEAE8E9CCF}" type="presOf" srcId="{A2B7F1ED-3080-44A3-9718-44B8A5CE7E27}" destId="{24A76DEE-B795-1947-9D9B-9D0624BE7FB7}" srcOrd="0" destOrd="0" presId="urn:microsoft.com/office/officeart/2005/8/layout/cycle1"/>
    <dgm:cxn modelId="{0D91700D-54A1-C246-A7F3-248C748B061D}" type="presOf" srcId="{74835A3A-D39A-436D-9E17-FB572DC67F90}" destId="{35E3C030-2F3A-BB47-8A38-4A7B359CD067}" srcOrd="0" destOrd="0" presId="urn:microsoft.com/office/officeart/2005/8/layout/cycle1"/>
    <dgm:cxn modelId="{79070E35-C8B3-4CF0-BF73-6BE4BFC22F23}" srcId="{93675453-A0E1-404A-85DD-47E54A5AD134}" destId="{87F52E7C-52C7-44D8-980D-85950BB88BA9}" srcOrd="0" destOrd="0" parTransId="{C714928A-1CC0-4549-858B-1FA7C907750B}" sibTransId="{D05B7DFC-D4DB-4CC1-A2C8-CB443B3E718B}"/>
    <dgm:cxn modelId="{9B10CD3A-17A2-400A-B2DD-B9D1FE02DFFC}" srcId="{EE242823-35EF-4DC4-9CC9-C3C052365CB7}" destId="{D6DE88F0-4080-4767-8F48-5B8E41145D0D}" srcOrd="0" destOrd="0" parTransId="{15935942-2944-47B3-B3DC-8418B3B0F39A}" sibTransId="{232535A4-2B76-429F-9425-7E78E96FA7B9}"/>
    <dgm:cxn modelId="{D226FE3F-B94C-4BFC-9850-C70915A6A3FE}" srcId="{C0EBD4BD-9D98-41B0-B21B-DE4D8841CECD}" destId="{93675453-A0E1-404A-85DD-47E54A5AD134}" srcOrd="2" destOrd="0" parTransId="{7C4F2AAE-F82C-4601-B13A-2E177ACB94AF}" sibTransId="{726F052F-2499-40C3-82F5-5EEDC00E0DED}"/>
    <dgm:cxn modelId="{7F2A0E48-BCBA-8F4A-9957-45AD6BB528C2}" type="presOf" srcId="{EE242823-35EF-4DC4-9CC9-C3C052365CB7}" destId="{602AC9E6-7672-1E45-8D34-70B1E63EBAD3}" srcOrd="0" destOrd="0" presId="urn:microsoft.com/office/officeart/2005/8/layout/cycle1"/>
    <dgm:cxn modelId="{6B1A3C61-DC31-4423-99F4-F7AB35FC4EEE}" srcId="{C0EBD4BD-9D98-41B0-B21B-DE4D8841CECD}" destId="{A504A500-8284-463E-845C-1E1CE54D4C62}" srcOrd="3" destOrd="0" parTransId="{95997805-44CB-46AF-AF9D-DD313FDA1924}" sibTransId="{F2693851-BC8C-4C72-8263-F3D41A8FA25F}"/>
    <dgm:cxn modelId="{2633A973-98C8-5644-8D76-D58E1B97B86D}" type="presOf" srcId="{3AD33C68-760A-4352-A8BD-AF20EE2EB404}" destId="{35E3C030-2F3A-BB47-8A38-4A7B359CD067}" srcOrd="0" destOrd="1" presId="urn:microsoft.com/office/officeart/2005/8/layout/cycle1"/>
    <dgm:cxn modelId="{2C051875-CB6D-4C45-A47B-3C126BF125D5}" srcId="{C0EBD4BD-9D98-41B0-B21B-DE4D8841CECD}" destId="{EE242823-35EF-4DC4-9CC9-C3C052365CB7}" srcOrd="0" destOrd="0" parTransId="{A48AF921-E6DF-4F60-A164-18D61E587CB4}" sibTransId="{A2B7F1ED-3080-44A3-9718-44B8A5CE7E27}"/>
    <dgm:cxn modelId="{076AF882-12A3-3844-ADD0-1BE33F99D7CC}" type="presOf" srcId="{D6DE88F0-4080-4767-8F48-5B8E41145D0D}" destId="{602AC9E6-7672-1E45-8D34-70B1E63EBAD3}" srcOrd="0" destOrd="1" presId="urn:microsoft.com/office/officeart/2005/8/layout/cycle1"/>
    <dgm:cxn modelId="{3003AE8D-6C0A-2D49-8990-7D0AD69B29F2}" type="presOf" srcId="{F2693851-BC8C-4C72-8263-F3D41A8FA25F}" destId="{5EF6B1CB-2E67-2E4C-B74A-2AC8F9B8BE88}" srcOrd="0" destOrd="0" presId="urn:microsoft.com/office/officeart/2005/8/layout/cycle1"/>
    <dgm:cxn modelId="{D929109E-A791-9B46-B23E-5832E6B9B09A}" type="presOf" srcId="{726F052F-2499-40C3-82F5-5EEDC00E0DED}" destId="{EAF18D50-BAC2-034F-B716-2AB734050558}" srcOrd="0" destOrd="0" presId="urn:microsoft.com/office/officeart/2005/8/layout/cycle1"/>
    <dgm:cxn modelId="{52AA28A5-D74F-AB48-AB5C-04D430167217}" type="presOf" srcId="{C0D0B108-0E3F-477B-9A2F-448ACC7F9C48}" destId="{2071A693-C510-7A48-B53E-43D71E434207}" srcOrd="0" destOrd="0" presId="urn:microsoft.com/office/officeart/2005/8/layout/cycle1"/>
    <dgm:cxn modelId="{48FE6DAB-DF94-5743-AA69-FA6660A86475}" type="presOf" srcId="{93675453-A0E1-404A-85DD-47E54A5AD134}" destId="{495F6FA5-8432-9445-B9B0-FA5E583A36CD}" srcOrd="0" destOrd="0" presId="urn:microsoft.com/office/officeart/2005/8/layout/cycle1"/>
    <dgm:cxn modelId="{E5AF8CB9-63CB-4736-8F79-C057AF550E92}" srcId="{A504A500-8284-463E-845C-1E1CE54D4C62}" destId="{CA1CB158-81D2-4F17-AFED-AD68C030DE9D}" srcOrd="0" destOrd="0" parTransId="{940B0AB5-F77A-4A4A-9EF5-F3907D3D087C}" sibTransId="{F547C8C4-6EF8-4337-8F4B-1F06D1D3A405}"/>
    <dgm:cxn modelId="{E417EDCD-C6E3-4E95-86B3-14AF86CF6692}" srcId="{C0EBD4BD-9D98-41B0-B21B-DE4D8841CECD}" destId="{74835A3A-D39A-436D-9E17-FB572DC67F90}" srcOrd="1" destOrd="0" parTransId="{D7BFB739-F39A-4916-B965-37DFBDF849E0}" sibTransId="{C0D0B108-0E3F-477B-9A2F-448ACC7F9C48}"/>
    <dgm:cxn modelId="{AD435FE5-196F-D545-A050-743078BD7CC7}" type="presOf" srcId="{C0EBD4BD-9D98-41B0-B21B-DE4D8841CECD}" destId="{FC0242BC-6EE4-5746-B761-006E1FE7B508}" srcOrd="0" destOrd="0" presId="urn:microsoft.com/office/officeart/2005/8/layout/cycle1"/>
    <dgm:cxn modelId="{371BC6F2-8C15-DE4C-A8A2-91D6DACD7F67}" type="presOf" srcId="{CA1CB158-81D2-4F17-AFED-AD68C030DE9D}" destId="{83A49BC0-3BF8-6D4D-B2F7-7EC4BDEA70AC}" srcOrd="0" destOrd="1" presId="urn:microsoft.com/office/officeart/2005/8/layout/cycle1"/>
    <dgm:cxn modelId="{2B67F4F0-B3FB-A741-8225-3F15BBA5EA1A}" type="presParOf" srcId="{FC0242BC-6EE4-5746-B761-006E1FE7B508}" destId="{EC3F6141-D63F-8143-8798-0762236375C6}" srcOrd="0" destOrd="0" presId="urn:microsoft.com/office/officeart/2005/8/layout/cycle1"/>
    <dgm:cxn modelId="{5CE382A3-4517-1C40-AACC-99290110E7B4}" type="presParOf" srcId="{FC0242BC-6EE4-5746-B761-006E1FE7B508}" destId="{602AC9E6-7672-1E45-8D34-70B1E63EBAD3}" srcOrd="1" destOrd="0" presId="urn:microsoft.com/office/officeart/2005/8/layout/cycle1"/>
    <dgm:cxn modelId="{2DC623DC-4F93-8A4C-844F-A63924BBC896}" type="presParOf" srcId="{FC0242BC-6EE4-5746-B761-006E1FE7B508}" destId="{24A76DEE-B795-1947-9D9B-9D0624BE7FB7}" srcOrd="2" destOrd="0" presId="urn:microsoft.com/office/officeart/2005/8/layout/cycle1"/>
    <dgm:cxn modelId="{FFFCC4BC-76AF-0A46-98A9-E6435A7FFE0D}" type="presParOf" srcId="{FC0242BC-6EE4-5746-B761-006E1FE7B508}" destId="{1D26050E-04D1-634B-B305-712ADC1552F2}" srcOrd="3" destOrd="0" presId="urn:microsoft.com/office/officeart/2005/8/layout/cycle1"/>
    <dgm:cxn modelId="{E20051F4-AB6C-364E-A562-7C48B39A568C}" type="presParOf" srcId="{FC0242BC-6EE4-5746-B761-006E1FE7B508}" destId="{35E3C030-2F3A-BB47-8A38-4A7B359CD067}" srcOrd="4" destOrd="0" presId="urn:microsoft.com/office/officeart/2005/8/layout/cycle1"/>
    <dgm:cxn modelId="{3537A47C-5853-344F-975E-E349D5054BFC}" type="presParOf" srcId="{FC0242BC-6EE4-5746-B761-006E1FE7B508}" destId="{2071A693-C510-7A48-B53E-43D71E434207}" srcOrd="5" destOrd="0" presId="urn:microsoft.com/office/officeart/2005/8/layout/cycle1"/>
    <dgm:cxn modelId="{DC9E19FC-C4BE-FA4F-8CC0-D2DF5B4EE27C}" type="presParOf" srcId="{FC0242BC-6EE4-5746-B761-006E1FE7B508}" destId="{459B32BA-F480-C848-B0AA-E1D22B202D69}" srcOrd="6" destOrd="0" presId="urn:microsoft.com/office/officeart/2005/8/layout/cycle1"/>
    <dgm:cxn modelId="{5B13B1F6-0AF8-7243-801F-B16304FE56AB}" type="presParOf" srcId="{FC0242BC-6EE4-5746-B761-006E1FE7B508}" destId="{495F6FA5-8432-9445-B9B0-FA5E583A36CD}" srcOrd="7" destOrd="0" presId="urn:microsoft.com/office/officeart/2005/8/layout/cycle1"/>
    <dgm:cxn modelId="{0AD403BA-663C-264E-8806-05953949E9CD}" type="presParOf" srcId="{FC0242BC-6EE4-5746-B761-006E1FE7B508}" destId="{EAF18D50-BAC2-034F-B716-2AB734050558}" srcOrd="8" destOrd="0" presId="urn:microsoft.com/office/officeart/2005/8/layout/cycle1"/>
    <dgm:cxn modelId="{E13570FC-B9D4-4B41-93E0-08354F3FA38C}" type="presParOf" srcId="{FC0242BC-6EE4-5746-B761-006E1FE7B508}" destId="{1CA4D19B-03DD-AA4D-B120-3E7722026E5E}" srcOrd="9" destOrd="0" presId="urn:microsoft.com/office/officeart/2005/8/layout/cycle1"/>
    <dgm:cxn modelId="{5DFCB45C-6052-4747-865B-B48440A5B5A2}" type="presParOf" srcId="{FC0242BC-6EE4-5746-B761-006E1FE7B508}" destId="{83A49BC0-3BF8-6D4D-B2F7-7EC4BDEA70AC}" srcOrd="10" destOrd="0" presId="urn:microsoft.com/office/officeart/2005/8/layout/cycle1"/>
    <dgm:cxn modelId="{9D819EC2-F4EB-944D-85F5-C42CDC72791D}" type="presParOf" srcId="{FC0242BC-6EE4-5746-B761-006E1FE7B508}" destId="{5EF6B1CB-2E67-2E4C-B74A-2AC8F9B8BE88}"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EBD4BD-9D98-41B0-B21B-DE4D8841CECD}" type="doc">
      <dgm:prSet loTypeId="urn:microsoft.com/office/officeart/2005/8/layout/cycle1" loCatId="cycle" qsTypeId="urn:microsoft.com/office/officeart/2005/8/quickstyle/simple1" qsCatId="simple" csTypeId="urn:microsoft.com/office/officeart/2005/8/colors/colorful1" csCatId="colorful"/>
      <dgm:spPr/>
      <dgm:t>
        <a:bodyPr/>
        <a:lstStyle/>
        <a:p>
          <a:endParaRPr lang="en-US"/>
        </a:p>
      </dgm:t>
    </dgm:pt>
    <dgm:pt modelId="{EE242823-35EF-4DC4-9CC9-C3C052365CB7}">
      <dgm:prSet/>
      <dgm:spPr/>
      <dgm:t>
        <a:bodyPr/>
        <a:lstStyle/>
        <a:p>
          <a:r>
            <a:rPr lang="en-US" b="1"/>
            <a:t>Visualization Fundamentals </a:t>
          </a:r>
          <a:endParaRPr lang="en-US"/>
        </a:p>
      </dgm:t>
    </dgm:pt>
    <dgm:pt modelId="{A48AF921-E6DF-4F60-A164-18D61E587CB4}" type="parTrans" cxnId="{2C051875-CB6D-4C45-A47B-3C126BF125D5}">
      <dgm:prSet/>
      <dgm:spPr/>
      <dgm:t>
        <a:bodyPr/>
        <a:lstStyle/>
        <a:p>
          <a:endParaRPr lang="en-US"/>
        </a:p>
      </dgm:t>
    </dgm:pt>
    <dgm:pt modelId="{A2B7F1ED-3080-44A3-9718-44B8A5CE7E27}" type="sibTrans" cxnId="{2C051875-CB6D-4C45-A47B-3C126BF125D5}">
      <dgm:prSet/>
      <dgm:spPr/>
      <dgm:t>
        <a:bodyPr/>
        <a:lstStyle/>
        <a:p>
          <a:endParaRPr lang="en-US"/>
        </a:p>
      </dgm:t>
    </dgm:pt>
    <dgm:pt modelId="{D6DE88F0-4080-4767-8F48-5B8E41145D0D}">
      <dgm:prSet/>
      <dgm:spPr/>
      <dgm:t>
        <a:bodyPr/>
        <a:lstStyle/>
        <a:p>
          <a:r>
            <a:rPr lang="en-US"/>
            <a:t>From Data to Visualization</a:t>
          </a:r>
        </a:p>
      </dgm:t>
    </dgm:pt>
    <dgm:pt modelId="{15935942-2944-47B3-B3DC-8418B3B0F39A}" type="parTrans" cxnId="{9B10CD3A-17A2-400A-B2DD-B9D1FE02DFFC}">
      <dgm:prSet/>
      <dgm:spPr/>
      <dgm:t>
        <a:bodyPr/>
        <a:lstStyle/>
        <a:p>
          <a:endParaRPr lang="en-US"/>
        </a:p>
      </dgm:t>
    </dgm:pt>
    <dgm:pt modelId="{232535A4-2B76-429F-9425-7E78E96FA7B9}" type="sibTrans" cxnId="{9B10CD3A-17A2-400A-B2DD-B9D1FE02DFFC}">
      <dgm:prSet/>
      <dgm:spPr/>
      <dgm:t>
        <a:bodyPr/>
        <a:lstStyle/>
        <a:p>
          <a:endParaRPr lang="en-US"/>
        </a:p>
      </dgm:t>
    </dgm:pt>
    <dgm:pt modelId="{74835A3A-D39A-436D-9E17-FB572DC67F90}">
      <dgm:prSet/>
      <dgm:spPr/>
      <dgm:t>
        <a:bodyPr/>
        <a:lstStyle/>
        <a:p>
          <a:r>
            <a:rPr lang="en-US" b="1"/>
            <a:t>Principles of Charts Design</a:t>
          </a:r>
          <a:endParaRPr lang="en-US"/>
        </a:p>
      </dgm:t>
    </dgm:pt>
    <dgm:pt modelId="{D7BFB739-F39A-4916-B965-37DFBDF849E0}" type="parTrans" cxnId="{E417EDCD-C6E3-4E95-86B3-14AF86CF6692}">
      <dgm:prSet/>
      <dgm:spPr/>
      <dgm:t>
        <a:bodyPr/>
        <a:lstStyle/>
        <a:p>
          <a:endParaRPr lang="en-US"/>
        </a:p>
      </dgm:t>
    </dgm:pt>
    <dgm:pt modelId="{C0D0B108-0E3F-477B-9A2F-448ACC7F9C48}" type="sibTrans" cxnId="{E417EDCD-C6E3-4E95-86B3-14AF86CF6692}">
      <dgm:prSet/>
      <dgm:spPr/>
      <dgm:t>
        <a:bodyPr/>
        <a:lstStyle/>
        <a:p>
          <a:endParaRPr lang="en-US"/>
        </a:p>
      </dgm:t>
    </dgm:pt>
    <dgm:pt modelId="{3AD33C68-760A-4352-A8BD-AF20EE2EB404}">
      <dgm:prSet/>
      <dgm:spPr/>
      <dgm:t>
        <a:bodyPr/>
        <a:lstStyle/>
        <a:p>
          <a:r>
            <a:rPr lang="en-US"/>
            <a:t>Design guideline for common used charts</a:t>
          </a:r>
        </a:p>
      </dgm:t>
    </dgm:pt>
    <dgm:pt modelId="{A82E0F04-C28A-4F35-B31C-D9BF4F6F2BF0}" type="parTrans" cxnId="{2909F604-7A24-40D2-9D70-EA21CD4248FC}">
      <dgm:prSet/>
      <dgm:spPr/>
      <dgm:t>
        <a:bodyPr/>
        <a:lstStyle/>
        <a:p>
          <a:endParaRPr lang="en-US"/>
        </a:p>
      </dgm:t>
    </dgm:pt>
    <dgm:pt modelId="{36050B17-2AA2-4D36-8259-F0F13F93D1D1}" type="sibTrans" cxnId="{2909F604-7A24-40D2-9D70-EA21CD4248FC}">
      <dgm:prSet/>
      <dgm:spPr/>
      <dgm:t>
        <a:bodyPr/>
        <a:lstStyle/>
        <a:p>
          <a:endParaRPr lang="en-US"/>
        </a:p>
      </dgm:t>
    </dgm:pt>
    <dgm:pt modelId="{93675453-A0E1-404A-85DD-47E54A5AD134}">
      <dgm:prSet/>
      <dgm:spPr/>
      <dgm:t>
        <a:bodyPr/>
        <a:lstStyle/>
        <a:p>
          <a:r>
            <a:rPr lang="en-ID" b="1"/>
            <a:t>Data Visualization Framework</a:t>
          </a:r>
          <a:endParaRPr lang="en-US"/>
        </a:p>
      </dgm:t>
    </dgm:pt>
    <dgm:pt modelId="{7C4F2AAE-F82C-4601-B13A-2E177ACB94AF}" type="parTrans" cxnId="{D226FE3F-B94C-4BFC-9850-C70915A6A3FE}">
      <dgm:prSet/>
      <dgm:spPr/>
      <dgm:t>
        <a:bodyPr/>
        <a:lstStyle/>
        <a:p>
          <a:endParaRPr lang="en-US"/>
        </a:p>
      </dgm:t>
    </dgm:pt>
    <dgm:pt modelId="{726F052F-2499-40C3-82F5-5EEDC00E0DED}" type="sibTrans" cxnId="{D226FE3F-B94C-4BFC-9850-C70915A6A3FE}">
      <dgm:prSet/>
      <dgm:spPr/>
      <dgm:t>
        <a:bodyPr/>
        <a:lstStyle/>
        <a:p>
          <a:endParaRPr lang="en-US"/>
        </a:p>
      </dgm:t>
    </dgm:pt>
    <dgm:pt modelId="{87F52E7C-52C7-44D8-980D-85950BB88BA9}">
      <dgm:prSet/>
      <dgm:spPr/>
      <dgm:t>
        <a:bodyPr/>
        <a:lstStyle/>
        <a:p>
          <a:r>
            <a:rPr lang="en-US"/>
            <a:t>Seaborn, eChart and Bokeh Common Plots</a:t>
          </a:r>
        </a:p>
      </dgm:t>
    </dgm:pt>
    <dgm:pt modelId="{C714928A-1CC0-4549-858B-1FA7C907750B}" type="parTrans" cxnId="{79070E35-C8B3-4CF0-BF73-6BE4BFC22F23}">
      <dgm:prSet/>
      <dgm:spPr/>
      <dgm:t>
        <a:bodyPr/>
        <a:lstStyle/>
        <a:p>
          <a:endParaRPr lang="en-US"/>
        </a:p>
      </dgm:t>
    </dgm:pt>
    <dgm:pt modelId="{D05B7DFC-D4DB-4CC1-A2C8-CB443B3E718B}" type="sibTrans" cxnId="{79070E35-C8B3-4CF0-BF73-6BE4BFC22F23}">
      <dgm:prSet/>
      <dgm:spPr/>
      <dgm:t>
        <a:bodyPr/>
        <a:lstStyle/>
        <a:p>
          <a:endParaRPr lang="en-US"/>
        </a:p>
      </dgm:t>
    </dgm:pt>
    <dgm:pt modelId="{A504A500-8284-463E-845C-1E1CE54D4C62}">
      <dgm:prSet/>
      <dgm:spPr/>
      <dgm:t>
        <a:bodyPr/>
        <a:lstStyle/>
        <a:p>
          <a:r>
            <a:rPr lang="en-US" b="1"/>
            <a:t>Building Visualization Dashboard</a:t>
          </a:r>
          <a:endParaRPr lang="en-US"/>
        </a:p>
      </dgm:t>
    </dgm:pt>
    <dgm:pt modelId="{95997805-44CB-46AF-AF9D-DD313FDA1924}" type="parTrans" cxnId="{6B1A3C61-DC31-4423-99F4-F7AB35FC4EEE}">
      <dgm:prSet/>
      <dgm:spPr/>
      <dgm:t>
        <a:bodyPr/>
        <a:lstStyle/>
        <a:p>
          <a:endParaRPr lang="en-US"/>
        </a:p>
      </dgm:t>
    </dgm:pt>
    <dgm:pt modelId="{F2693851-BC8C-4C72-8263-F3D41A8FA25F}" type="sibTrans" cxnId="{6B1A3C61-DC31-4423-99F4-F7AB35FC4EEE}">
      <dgm:prSet/>
      <dgm:spPr/>
      <dgm:t>
        <a:bodyPr/>
        <a:lstStyle/>
        <a:p>
          <a:endParaRPr lang="en-US"/>
        </a:p>
      </dgm:t>
    </dgm:pt>
    <dgm:pt modelId="{CA1CB158-81D2-4F17-AFED-AD68C030DE9D}">
      <dgm:prSet/>
      <dgm:spPr/>
      <dgm:t>
        <a:bodyPr/>
        <a:lstStyle/>
        <a:p>
          <a:r>
            <a:rPr lang="en-US"/>
            <a:t>Superset Dashboard Framework </a:t>
          </a:r>
        </a:p>
      </dgm:t>
    </dgm:pt>
    <dgm:pt modelId="{940B0AB5-F77A-4A4A-9EF5-F3907D3D087C}" type="parTrans" cxnId="{E5AF8CB9-63CB-4736-8F79-C057AF550E92}">
      <dgm:prSet/>
      <dgm:spPr/>
      <dgm:t>
        <a:bodyPr/>
        <a:lstStyle/>
        <a:p>
          <a:endParaRPr lang="en-US"/>
        </a:p>
      </dgm:t>
    </dgm:pt>
    <dgm:pt modelId="{F547C8C4-6EF8-4337-8F4B-1F06D1D3A405}" type="sibTrans" cxnId="{E5AF8CB9-63CB-4736-8F79-C057AF550E92}">
      <dgm:prSet/>
      <dgm:spPr/>
      <dgm:t>
        <a:bodyPr/>
        <a:lstStyle/>
        <a:p>
          <a:endParaRPr lang="en-US"/>
        </a:p>
      </dgm:t>
    </dgm:pt>
    <dgm:pt modelId="{FC0242BC-6EE4-5746-B761-006E1FE7B508}" type="pres">
      <dgm:prSet presAssocID="{C0EBD4BD-9D98-41B0-B21B-DE4D8841CECD}" presName="cycle" presStyleCnt="0">
        <dgm:presLayoutVars>
          <dgm:dir/>
          <dgm:resizeHandles val="exact"/>
        </dgm:presLayoutVars>
      </dgm:prSet>
      <dgm:spPr/>
    </dgm:pt>
    <dgm:pt modelId="{EC3F6141-D63F-8143-8798-0762236375C6}" type="pres">
      <dgm:prSet presAssocID="{EE242823-35EF-4DC4-9CC9-C3C052365CB7}" presName="dummy" presStyleCnt="0"/>
      <dgm:spPr/>
    </dgm:pt>
    <dgm:pt modelId="{602AC9E6-7672-1E45-8D34-70B1E63EBAD3}" type="pres">
      <dgm:prSet presAssocID="{EE242823-35EF-4DC4-9CC9-C3C052365CB7}" presName="node" presStyleLbl="revTx" presStyleIdx="0" presStyleCnt="4">
        <dgm:presLayoutVars>
          <dgm:bulletEnabled val="1"/>
        </dgm:presLayoutVars>
      </dgm:prSet>
      <dgm:spPr/>
    </dgm:pt>
    <dgm:pt modelId="{24A76DEE-B795-1947-9D9B-9D0624BE7FB7}" type="pres">
      <dgm:prSet presAssocID="{A2B7F1ED-3080-44A3-9718-44B8A5CE7E27}" presName="sibTrans" presStyleLbl="node1" presStyleIdx="0" presStyleCnt="4"/>
      <dgm:spPr/>
    </dgm:pt>
    <dgm:pt modelId="{1D26050E-04D1-634B-B305-712ADC1552F2}" type="pres">
      <dgm:prSet presAssocID="{74835A3A-D39A-436D-9E17-FB572DC67F90}" presName="dummy" presStyleCnt="0"/>
      <dgm:spPr/>
    </dgm:pt>
    <dgm:pt modelId="{35E3C030-2F3A-BB47-8A38-4A7B359CD067}" type="pres">
      <dgm:prSet presAssocID="{74835A3A-D39A-436D-9E17-FB572DC67F90}" presName="node" presStyleLbl="revTx" presStyleIdx="1" presStyleCnt="4">
        <dgm:presLayoutVars>
          <dgm:bulletEnabled val="1"/>
        </dgm:presLayoutVars>
      </dgm:prSet>
      <dgm:spPr/>
    </dgm:pt>
    <dgm:pt modelId="{2071A693-C510-7A48-B53E-43D71E434207}" type="pres">
      <dgm:prSet presAssocID="{C0D0B108-0E3F-477B-9A2F-448ACC7F9C48}" presName="sibTrans" presStyleLbl="node1" presStyleIdx="1" presStyleCnt="4"/>
      <dgm:spPr/>
    </dgm:pt>
    <dgm:pt modelId="{459B32BA-F480-C848-B0AA-E1D22B202D69}" type="pres">
      <dgm:prSet presAssocID="{93675453-A0E1-404A-85DD-47E54A5AD134}" presName="dummy" presStyleCnt="0"/>
      <dgm:spPr/>
    </dgm:pt>
    <dgm:pt modelId="{495F6FA5-8432-9445-B9B0-FA5E583A36CD}" type="pres">
      <dgm:prSet presAssocID="{93675453-A0E1-404A-85DD-47E54A5AD134}" presName="node" presStyleLbl="revTx" presStyleIdx="2" presStyleCnt="4">
        <dgm:presLayoutVars>
          <dgm:bulletEnabled val="1"/>
        </dgm:presLayoutVars>
      </dgm:prSet>
      <dgm:spPr/>
    </dgm:pt>
    <dgm:pt modelId="{EAF18D50-BAC2-034F-B716-2AB734050558}" type="pres">
      <dgm:prSet presAssocID="{726F052F-2499-40C3-82F5-5EEDC00E0DED}" presName="sibTrans" presStyleLbl="node1" presStyleIdx="2" presStyleCnt="4"/>
      <dgm:spPr/>
    </dgm:pt>
    <dgm:pt modelId="{1CA4D19B-03DD-AA4D-B120-3E7722026E5E}" type="pres">
      <dgm:prSet presAssocID="{A504A500-8284-463E-845C-1E1CE54D4C62}" presName="dummy" presStyleCnt="0"/>
      <dgm:spPr/>
    </dgm:pt>
    <dgm:pt modelId="{83A49BC0-3BF8-6D4D-B2F7-7EC4BDEA70AC}" type="pres">
      <dgm:prSet presAssocID="{A504A500-8284-463E-845C-1E1CE54D4C62}" presName="node" presStyleLbl="revTx" presStyleIdx="3" presStyleCnt="4">
        <dgm:presLayoutVars>
          <dgm:bulletEnabled val="1"/>
        </dgm:presLayoutVars>
      </dgm:prSet>
      <dgm:spPr/>
    </dgm:pt>
    <dgm:pt modelId="{5EF6B1CB-2E67-2E4C-B74A-2AC8F9B8BE88}" type="pres">
      <dgm:prSet presAssocID="{F2693851-BC8C-4C72-8263-F3D41A8FA25F}" presName="sibTrans" presStyleLbl="node1" presStyleIdx="3" presStyleCnt="4"/>
      <dgm:spPr/>
    </dgm:pt>
  </dgm:ptLst>
  <dgm:cxnLst>
    <dgm:cxn modelId="{D7A99400-E879-4A41-8C74-3AFEDCE4769C}" type="presOf" srcId="{A504A500-8284-463E-845C-1E1CE54D4C62}" destId="{83A49BC0-3BF8-6D4D-B2F7-7EC4BDEA70AC}" srcOrd="0" destOrd="0" presId="urn:microsoft.com/office/officeart/2005/8/layout/cycle1"/>
    <dgm:cxn modelId="{7FFCE804-C9AF-6740-B4C8-C0D0FC38CF40}" type="presOf" srcId="{87F52E7C-52C7-44D8-980D-85950BB88BA9}" destId="{495F6FA5-8432-9445-B9B0-FA5E583A36CD}" srcOrd="0" destOrd="1" presId="urn:microsoft.com/office/officeart/2005/8/layout/cycle1"/>
    <dgm:cxn modelId="{2909F604-7A24-40D2-9D70-EA21CD4248FC}" srcId="{74835A3A-D39A-436D-9E17-FB572DC67F90}" destId="{3AD33C68-760A-4352-A8BD-AF20EE2EB404}" srcOrd="0" destOrd="0" parTransId="{A82E0F04-C28A-4F35-B31C-D9BF4F6F2BF0}" sibTransId="{36050B17-2AA2-4D36-8259-F0F13F93D1D1}"/>
    <dgm:cxn modelId="{66BA1B05-294D-144B-92F7-BDAEAE8E9CCF}" type="presOf" srcId="{A2B7F1ED-3080-44A3-9718-44B8A5CE7E27}" destId="{24A76DEE-B795-1947-9D9B-9D0624BE7FB7}" srcOrd="0" destOrd="0" presId="urn:microsoft.com/office/officeart/2005/8/layout/cycle1"/>
    <dgm:cxn modelId="{0D91700D-54A1-C246-A7F3-248C748B061D}" type="presOf" srcId="{74835A3A-D39A-436D-9E17-FB572DC67F90}" destId="{35E3C030-2F3A-BB47-8A38-4A7B359CD067}" srcOrd="0" destOrd="0" presId="urn:microsoft.com/office/officeart/2005/8/layout/cycle1"/>
    <dgm:cxn modelId="{79070E35-C8B3-4CF0-BF73-6BE4BFC22F23}" srcId="{93675453-A0E1-404A-85DD-47E54A5AD134}" destId="{87F52E7C-52C7-44D8-980D-85950BB88BA9}" srcOrd="0" destOrd="0" parTransId="{C714928A-1CC0-4549-858B-1FA7C907750B}" sibTransId="{D05B7DFC-D4DB-4CC1-A2C8-CB443B3E718B}"/>
    <dgm:cxn modelId="{9B10CD3A-17A2-400A-B2DD-B9D1FE02DFFC}" srcId="{EE242823-35EF-4DC4-9CC9-C3C052365CB7}" destId="{D6DE88F0-4080-4767-8F48-5B8E41145D0D}" srcOrd="0" destOrd="0" parTransId="{15935942-2944-47B3-B3DC-8418B3B0F39A}" sibTransId="{232535A4-2B76-429F-9425-7E78E96FA7B9}"/>
    <dgm:cxn modelId="{D226FE3F-B94C-4BFC-9850-C70915A6A3FE}" srcId="{C0EBD4BD-9D98-41B0-B21B-DE4D8841CECD}" destId="{93675453-A0E1-404A-85DD-47E54A5AD134}" srcOrd="2" destOrd="0" parTransId="{7C4F2AAE-F82C-4601-B13A-2E177ACB94AF}" sibTransId="{726F052F-2499-40C3-82F5-5EEDC00E0DED}"/>
    <dgm:cxn modelId="{7F2A0E48-BCBA-8F4A-9957-45AD6BB528C2}" type="presOf" srcId="{EE242823-35EF-4DC4-9CC9-C3C052365CB7}" destId="{602AC9E6-7672-1E45-8D34-70B1E63EBAD3}" srcOrd="0" destOrd="0" presId="urn:microsoft.com/office/officeart/2005/8/layout/cycle1"/>
    <dgm:cxn modelId="{6B1A3C61-DC31-4423-99F4-F7AB35FC4EEE}" srcId="{C0EBD4BD-9D98-41B0-B21B-DE4D8841CECD}" destId="{A504A500-8284-463E-845C-1E1CE54D4C62}" srcOrd="3" destOrd="0" parTransId="{95997805-44CB-46AF-AF9D-DD313FDA1924}" sibTransId="{F2693851-BC8C-4C72-8263-F3D41A8FA25F}"/>
    <dgm:cxn modelId="{2633A973-98C8-5644-8D76-D58E1B97B86D}" type="presOf" srcId="{3AD33C68-760A-4352-A8BD-AF20EE2EB404}" destId="{35E3C030-2F3A-BB47-8A38-4A7B359CD067}" srcOrd="0" destOrd="1" presId="urn:microsoft.com/office/officeart/2005/8/layout/cycle1"/>
    <dgm:cxn modelId="{2C051875-CB6D-4C45-A47B-3C126BF125D5}" srcId="{C0EBD4BD-9D98-41B0-B21B-DE4D8841CECD}" destId="{EE242823-35EF-4DC4-9CC9-C3C052365CB7}" srcOrd="0" destOrd="0" parTransId="{A48AF921-E6DF-4F60-A164-18D61E587CB4}" sibTransId="{A2B7F1ED-3080-44A3-9718-44B8A5CE7E27}"/>
    <dgm:cxn modelId="{076AF882-12A3-3844-ADD0-1BE33F99D7CC}" type="presOf" srcId="{D6DE88F0-4080-4767-8F48-5B8E41145D0D}" destId="{602AC9E6-7672-1E45-8D34-70B1E63EBAD3}" srcOrd="0" destOrd="1" presId="urn:microsoft.com/office/officeart/2005/8/layout/cycle1"/>
    <dgm:cxn modelId="{3003AE8D-6C0A-2D49-8990-7D0AD69B29F2}" type="presOf" srcId="{F2693851-BC8C-4C72-8263-F3D41A8FA25F}" destId="{5EF6B1CB-2E67-2E4C-B74A-2AC8F9B8BE88}" srcOrd="0" destOrd="0" presId="urn:microsoft.com/office/officeart/2005/8/layout/cycle1"/>
    <dgm:cxn modelId="{D929109E-A791-9B46-B23E-5832E6B9B09A}" type="presOf" srcId="{726F052F-2499-40C3-82F5-5EEDC00E0DED}" destId="{EAF18D50-BAC2-034F-B716-2AB734050558}" srcOrd="0" destOrd="0" presId="urn:microsoft.com/office/officeart/2005/8/layout/cycle1"/>
    <dgm:cxn modelId="{52AA28A5-D74F-AB48-AB5C-04D430167217}" type="presOf" srcId="{C0D0B108-0E3F-477B-9A2F-448ACC7F9C48}" destId="{2071A693-C510-7A48-B53E-43D71E434207}" srcOrd="0" destOrd="0" presId="urn:microsoft.com/office/officeart/2005/8/layout/cycle1"/>
    <dgm:cxn modelId="{48FE6DAB-DF94-5743-AA69-FA6660A86475}" type="presOf" srcId="{93675453-A0E1-404A-85DD-47E54A5AD134}" destId="{495F6FA5-8432-9445-B9B0-FA5E583A36CD}" srcOrd="0" destOrd="0" presId="urn:microsoft.com/office/officeart/2005/8/layout/cycle1"/>
    <dgm:cxn modelId="{E5AF8CB9-63CB-4736-8F79-C057AF550E92}" srcId="{A504A500-8284-463E-845C-1E1CE54D4C62}" destId="{CA1CB158-81D2-4F17-AFED-AD68C030DE9D}" srcOrd="0" destOrd="0" parTransId="{940B0AB5-F77A-4A4A-9EF5-F3907D3D087C}" sibTransId="{F547C8C4-6EF8-4337-8F4B-1F06D1D3A405}"/>
    <dgm:cxn modelId="{E417EDCD-C6E3-4E95-86B3-14AF86CF6692}" srcId="{C0EBD4BD-9D98-41B0-B21B-DE4D8841CECD}" destId="{74835A3A-D39A-436D-9E17-FB572DC67F90}" srcOrd="1" destOrd="0" parTransId="{D7BFB739-F39A-4916-B965-37DFBDF849E0}" sibTransId="{C0D0B108-0E3F-477B-9A2F-448ACC7F9C48}"/>
    <dgm:cxn modelId="{AD435FE5-196F-D545-A050-743078BD7CC7}" type="presOf" srcId="{C0EBD4BD-9D98-41B0-B21B-DE4D8841CECD}" destId="{FC0242BC-6EE4-5746-B761-006E1FE7B508}" srcOrd="0" destOrd="0" presId="urn:microsoft.com/office/officeart/2005/8/layout/cycle1"/>
    <dgm:cxn modelId="{371BC6F2-8C15-DE4C-A8A2-91D6DACD7F67}" type="presOf" srcId="{CA1CB158-81D2-4F17-AFED-AD68C030DE9D}" destId="{83A49BC0-3BF8-6D4D-B2F7-7EC4BDEA70AC}" srcOrd="0" destOrd="1" presId="urn:microsoft.com/office/officeart/2005/8/layout/cycle1"/>
    <dgm:cxn modelId="{2B67F4F0-B3FB-A741-8225-3F15BBA5EA1A}" type="presParOf" srcId="{FC0242BC-6EE4-5746-B761-006E1FE7B508}" destId="{EC3F6141-D63F-8143-8798-0762236375C6}" srcOrd="0" destOrd="0" presId="urn:microsoft.com/office/officeart/2005/8/layout/cycle1"/>
    <dgm:cxn modelId="{5CE382A3-4517-1C40-AACC-99290110E7B4}" type="presParOf" srcId="{FC0242BC-6EE4-5746-B761-006E1FE7B508}" destId="{602AC9E6-7672-1E45-8D34-70B1E63EBAD3}" srcOrd="1" destOrd="0" presId="urn:microsoft.com/office/officeart/2005/8/layout/cycle1"/>
    <dgm:cxn modelId="{2DC623DC-4F93-8A4C-844F-A63924BBC896}" type="presParOf" srcId="{FC0242BC-6EE4-5746-B761-006E1FE7B508}" destId="{24A76DEE-B795-1947-9D9B-9D0624BE7FB7}" srcOrd="2" destOrd="0" presId="urn:microsoft.com/office/officeart/2005/8/layout/cycle1"/>
    <dgm:cxn modelId="{FFFCC4BC-76AF-0A46-98A9-E6435A7FFE0D}" type="presParOf" srcId="{FC0242BC-6EE4-5746-B761-006E1FE7B508}" destId="{1D26050E-04D1-634B-B305-712ADC1552F2}" srcOrd="3" destOrd="0" presId="urn:microsoft.com/office/officeart/2005/8/layout/cycle1"/>
    <dgm:cxn modelId="{E20051F4-AB6C-364E-A562-7C48B39A568C}" type="presParOf" srcId="{FC0242BC-6EE4-5746-B761-006E1FE7B508}" destId="{35E3C030-2F3A-BB47-8A38-4A7B359CD067}" srcOrd="4" destOrd="0" presId="urn:microsoft.com/office/officeart/2005/8/layout/cycle1"/>
    <dgm:cxn modelId="{3537A47C-5853-344F-975E-E349D5054BFC}" type="presParOf" srcId="{FC0242BC-6EE4-5746-B761-006E1FE7B508}" destId="{2071A693-C510-7A48-B53E-43D71E434207}" srcOrd="5" destOrd="0" presId="urn:microsoft.com/office/officeart/2005/8/layout/cycle1"/>
    <dgm:cxn modelId="{DC9E19FC-C4BE-FA4F-8CC0-D2DF5B4EE27C}" type="presParOf" srcId="{FC0242BC-6EE4-5746-B761-006E1FE7B508}" destId="{459B32BA-F480-C848-B0AA-E1D22B202D69}" srcOrd="6" destOrd="0" presId="urn:microsoft.com/office/officeart/2005/8/layout/cycle1"/>
    <dgm:cxn modelId="{5B13B1F6-0AF8-7243-801F-B16304FE56AB}" type="presParOf" srcId="{FC0242BC-6EE4-5746-B761-006E1FE7B508}" destId="{495F6FA5-8432-9445-B9B0-FA5E583A36CD}" srcOrd="7" destOrd="0" presId="urn:microsoft.com/office/officeart/2005/8/layout/cycle1"/>
    <dgm:cxn modelId="{0AD403BA-663C-264E-8806-05953949E9CD}" type="presParOf" srcId="{FC0242BC-6EE4-5746-B761-006E1FE7B508}" destId="{EAF18D50-BAC2-034F-B716-2AB734050558}" srcOrd="8" destOrd="0" presId="urn:microsoft.com/office/officeart/2005/8/layout/cycle1"/>
    <dgm:cxn modelId="{E13570FC-B9D4-4B41-93E0-08354F3FA38C}" type="presParOf" srcId="{FC0242BC-6EE4-5746-B761-006E1FE7B508}" destId="{1CA4D19B-03DD-AA4D-B120-3E7722026E5E}" srcOrd="9" destOrd="0" presId="urn:microsoft.com/office/officeart/2005/8/layout/cycle1"/>
    <dgm:cxn modelId="{5DFCB45C-6052-4747-865B-B48440A5B5A2}" type="presParOf" srcId="{FC0242BC-6EE4-5746-B761-006E1FE7B508}" destId="{83A49BC0-3BF8-6D4D-B2F7-7EC4BDEA70AC}" srcOrd="10" destOrd="0" presId="urn:microsoft.com/office/officeart/2005/8/layout/cycle1"/>
    <dgm:cxn modelId="{9D819EC2-F4EB-944D-85F5-C42CDC72791D}" type="presParOf" srcId="{FC0242BC-6EE4-5746-B761-006E1FE7B508}" destId="{5EF6B1CB-2E67-2E4C-B74A-2AC8F9B8BE88}"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2AC9E6-7672-1E45-8D34-70B1E63EBAD3}">
      <dsp:nvSpPr>
        <dsp:cNvPr id="0" name=""/>
        <dsp:cNvSpPr/>
      </dsp:nvSpPr>
      <dsp:spPr>
        <a:xfrm>
          <a:off x="3298746" y="112872"/>
          <a:ext cx="1798438" cy="1798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l" defTabSz="933450">
            <a:lnSpc>
              <a:spcPct val="90000"/>
            </a:lnSpc>
            <a:spcBef>
              <a:spcPct val="0"/>
            </a:spcBef>
            <a:spcAft>
              <a:spcPct val="35000"/>
            </a:spcAft>
            <a:buNone/>
          </a:pPr>
          <a:r>
            <a:rPr lang="en-US" sz="2100" b="1" kern="1200"/>
            <a:t>Visualization Fundamentals </a:t>
          </a:r>
          <a:endParaRPr lang="en-US" sz="2100" kern="1200"/>
        </a:p>
        <a:p>
          <a:pPr marL="171450" lvl="1" indent="-171450" algn="l" defTabSz="711200">
            <a:lnSpc>
              <a:spcPct val="90000"/>
            </a:lnSpc>
            <a:spcBef>
              <a:spcPct val="0"/>
            </a:spcBef>
            <a:spcAft>
              <a:spcPct val="15000"/>
            </a:spcAft>
            <a:buChar char="•"/>
          </a:pPr>
          <a:r>
            <a:rPr lang="en-US" sz="1600" kern="1200"/>
            <a:t>From Data to Visualization</a:t>
          </a:r>
        </a:p>
      </dsp:txBody>
      <dsp:txXfrm>
        <a:off x="3298746" y="112872"/>
        <a:ext cx="1798438" cy="1798438"/>
      </dsp:txXfrm>
    </dsp:sp>
    <dsp:sp modelId="{24A76DEE-B795-1947-9D9B-9D0624BE7FB7}">
      <dsp:nvSpPr>
        <dsp:cNvPr id="0" name=""/>
        <dsp:cNvSpPr/>
      </dsp:nvSpPr>
      <dsp:spPr>
        <a:xfrm>
          <a:off x="126764" y="-1152"/>
          <a:ext cx="5084445" cy="5084445"/>
        </a:xfrm>
        <a:prstGeom prst="circularArrow">
          <a:avLst>
            <a:gd name="adj1" fmla="val 6897"/>
            <a:gd name="adj2" fmla="val 464983"/>
            <a:gd name="adj3" fmla="val 550966"/>
            <a:gd name="adj4" fmla="val 20584050"/>
            <a:gd name="adj5" fmla="val 8047"/>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E3C030-2F3A-BB47-8A38-4A7B359CD067}">
      <dsp:nvSpPr>
        <dsp:cNvPr id="0" name=""/>
        <dsp:cNvSpPr/>
      </dsp:nvSpPr>
      <dsp:spPr>
        <a:xfrm>
          <a:off x="3298746" y="3170829"/>
          <a:ext cx="1798438" cy="1798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l" defTabSz="933450">
            <a:lnSpc>
              <a:spcPct val="90000"/>
            </a:lnSpc>
            <a:spcBef>
              <a:spcPct val="0"/>
            </a:spcBef>
            <a:spcAft>
              <a:spcPct val="35000"/>
            </a:spcAft>
            <a:buNone/>
          </a:pPr>
          <a:r>
            <a:rPr lang="en-US" sz="2100" b="1" kern="1200"/>
            <a:t>Principles of Charts Design</a:t>
          </a:r>
          <a:endParaRPr lang="en-US" sz="2100" kern="1200"/>
        </a:p>
        <a:p>
          <a:pPr marL="171450" lvl="1" indent="-171450" algn="l" defTabSz="711200">
            <a:lnSpc>
              <a:spcPct val="90000"/>
            </a:lnSpc>
            <a:spcBef>
              <a:spcPct val="0"/>
            </a:spcBef>
            <a:spcAft>
              <a:spcPct val="15000"/>
            </a:spcAft>
            <a:buChar char="•"/>
          </a:pPr>
          <a:r>
            <a:rPr lang="en-US" sz="1600" kern="1200"/>
            <a:t>Design guideline for common used charts</a:t>
          </a:r>
        </a:p>
      </dsp:txBody>
      <dsp:txXfrm>
        <a:off x="3298746" y="3170829"/>
        <a:ext cx="1798438" cy="1798438"/>
      </dsp:txXfrm>
    </dsp:sp>
    <dsp:sp modelId="{2071A693-C510-7A48-B53E-43D71E434207}">
      <dsp:nvSpPr>
        <dsp:cNvPr id="0" name=""/>
        <dsp:cNvSpPr/>
      </dsp:nvSpPr>
      <dsp:spPr>
        <a:xfrm>
          <a:off x="126764" y="-1152"/>
          <a:ext cx="5084445" cy="5084445"/>
        </a:xfrm>
        <a:prstGeom prst="circularArrow">
          <a:avLst>
            <a:gd name="adj1" fmla="val 6897"/>
            <a:gd name="adj2" fmla="val 464983"/>
            <a:gd name="adj3" fmla="val 5950966"/>
            <a:gd name="adj4" fmla="val 4384050"/>
            <a:gd name="adj5" fmla="val 8047"/>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5F6FA5-8432-9445-B9B0-FA5E583A36CD}">
      <dsp:nvSpPr>
        <dsp:cNvPr id="0" name=""/>
        <dsp:cNvSpPr/>
      </dsp:nvSpPr>
      <dsp:spPr>
        <a:xfrm>
          <a:off x="240789" y="3170829"/>
          <a:ext cx="1798438" cy="1798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l" defTabSz="933450">
            <a:lnSpc>
              <a:spcPct val="90000"/>
            </a:lnSpc>
            <a:spcBef>
              <a:spcPct val="0"/>
            </a:spcBef>
            <a:spcAft>
              <a:spcPct val="35000"/>
            </a:spcAft>
            <a:buNone/>
          </a:pPr>
          <a:r>
            <a:rPr lang="en-ID" sz="2100" b="1" kern="1200"/>
            <a:t>Data Visualization Framework</a:t>
          </a:r>
          <a:endParaRPr lang="en-US" sz="2100" kern="1200"/>
        </a:p>
        <a:p>
          <a:pPr marL="171450" lvl="1" indent="-171450" algn="l" defTabSz="711200">
            <a:lnSpc>
              <a:spcPct val="90000"/>
            </a:lnSpc>
            <a:spcBef>
              <a:spcPct val="0"/>
            </a:spcBef>
            <a:spcAft>
              <a:spcPct val="15000"/>
            </a:spcAft>
            <a:buChar char="•"/>
          </a:pPr>
          <a:r>
            <a:rPr lang="en-US" sz="1600" kern="1200"/>
            <a:t>Seaborn, eChart and Bokeh Common Plots</a:t>
          </a:r>
        </a:p>
      </dsp:txBody>
      <dsp:txXfrm>
        <a:off x="240789" y="3170829"/>
        <a:ext cx="1798438" cy="1798438"/>
      </dsp:txXfrm>
    </dsp:sp>
    <dsp:sp modelId="{EAF18D50-BAC2-034F-B716-2AB734050558}">
      <dsp:nvSpPr>
        <dsp:cNvPr id="0" name=""/>
        <dsp:cNvSpPr/>
      </dsp:nvSpPr>
      <dsp:spPr>
        <a:xfrm>
          <a:off x="126764" y="-1152"/>
          <a:ext cx="5084445" cy="5084445"/>
        </a:xfrm>
        <a:prstGeom prst="circularArrow">
          <a:avLst>
            <a:gd name="adj1" fmla="val 6897"/>
            <a:gd name="adj2" fmla="val 464983"/>
            <a:gd name="adj3" fmla="val 11350966"/>
            <a:gd name="adj4" fmla="val 9784050"/>
            <a:gd name="adj5" fmla="val 8047"/>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A49BC0-3BF8-6D4D-B2F7-7EC4BDEA70AC}">
      <dsp:nvSpPr>
        <dsp:cNvPr id="0" name=""/>
        <dsp:cNvSpPr/>
      </dsp:nvSpPr>
      <dsp:spPr>
        <a:xfrm>
          <a:off x="240789" y="112872"/>
          <a:ext cx="1798438" cy="1798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l" defTabSz="933450">
            <a:lnSpc>
              <a:spcPct val="90000"/>
            </a:lnSpc>
            <a:spcBef>
              <a:spcPct val="0"/>
            </a:spcBef>
            <a:spcAft>
              <a:spcPct val="35000"/>
            </a:spcAft>
            <a:buNone/>
          </a:pPr>
          <a:r>
            <a:rPr lang="en-US" sz="2100" b="1" kern="1200"/>
            <a:t>Building Visualization Dashboard</a:t>
          </a:r>
          <a:endParaRPr lang="en-US" sz="2100" kern="1200"/>
        </a:p>
        <a:p>
          <a:pPr marL="171450" lvl="1" indent="-171450" algn="l" defTabSz="711200">
            <a:lnSpc>
              <a:spcPct val="90000"/>
            </a:lnSpc>
            <a:spcBef>
              <a:spcPct val="0"/>
            </a:spcBef>
            <a:spcAft>
              <a:spcPct val="15000"/>
            </a:spcAft>
            <a:buChar char="•"/>
          </a:pPr>
          <a:r>
            <a:rPr lang="en-US" sz="1600" kern="1200"/>
            <a:t>Superset Dashboard Framework </a:t>
          </a:r>
        </a:p>
      </dsp:txBody>
      <dsp:txXfrm>
        <a:off x="240789" y="112872"/>
        <a:ext cx="1798438" cy="1798438"/>
      </dsp:txXfrm>
    </dsp:sp>
    <dsp:sp modelId="{5EF6B1CB-2E67-2E4C-B74A-2AC8F9B8BE88}">
      <dsp:nvSpPr>
        <dsp:cNvPr id="0" name=""/>
        <dsp:cNvSpPr/>
      </dsp:nvSpPr>
      <dsp:spPr>
        <a:xfrm>
          <a:off x="126764" y="-1152"/>
          <a:ext cx="5084445" cy="5084445"/>
        </a:xfrm>
        <a:prstGeom prst="circularArrow">
          <a:avLst>
            <a:gd name="adj1" fmla="val 6897"/>
            <a:gd name="adj2" fmla="val 464983"/>
            <a:gd name="adj3" fmla="val 16750966"/>
            <a:gd name="adj4" fmla="val 15184050"/>
            <a:gd name="adj5" fmla="val 8047"/>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2AC9E6-7672-1E45-8D34-70B1E63EBAD3}">
      <dsp:nvSpPr>
        <dsp:cNvPr id="0" name=""/>
        <dsp:cNvSpPr/>
      </dsp:nvSpPr>
      <dsp:spPr>
        <a:xfrm>
          <a:off x="3298746" y="112872"/>
          <a:ext cx="1798438" cy="1798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l" defTabSz="933450">
            <a:lnSpc>
              <a:spcPct val="90000"/>
            </a:lnSpc>
            <a:spcBef>
              <a:spcPct val="0"/>
            </a:spcBef>
            <a:spcAft>
              <a:spcPct val="35000"/>
            </a:spcAft>
            <a:buNone/>
          </a:pPr>
          <a:r>
            <a:rPr lang="en-US" sz="2100" b="1" kern="1200"/>
            <a:t>Visualization Fundamentals </a:t>
          </a:r>
          <a:endParaRPr lang="en-US" sz="2100" kern="1200"/>
        </a:p>
        <a:p>
          <a:pPr marL="171450" lvl="1" indent="-171450" algn="l" defTabSz="711200">
            <a:lnSpc>
              <a:spcPct val="90000"/>
            </a:lnSpc>
            <a:spcBef>
              <a:spcPct val="0"/>
            </a:spcBef>
            <a:spcAft>
              <a:spcPct val="15000"/>
            </a:spcAft>
            <a:buChar char="•"/>
          </a:pPr>
          <a:r>
            <a:rPr lang="en-US" sz="1600" kern="1200"/>
            <a:t>From Data to Visualization</a:t>
          </a:r>
        </a:p>
      </dsp:txBody>
      <dsp:txXfrm>
        <a:off x="3298746" y="112872"/>
        <a:ext cx="1798438" cy="1798438"/>
      </dsp:txXfrm>
    </dsp:sp>
    <dsp:sp modelId="{24A76DEE-B795-1947-9D9B-9D0624BE7FB7}">
      <dsp:nvSpPr>
        <dsp:cNvPr id="0" name=""/>
        <dsp:cNvSpPr/>
      </dsp:nvSpPr>
      <dsp:spPr>
        <a:xfrm>
          <a:off x="126764" y="-1152"/>
          <a:ext cx="5084445" cy="5084445"/>
        </a:xfrm>
        <a:prstGeom prst="circularArrow">
          <a:avLst>
            <a:gd name="adj1" fmla="val 6897"/>
            <a:gd name="adj2" fmla="val 464983"/>
            <a:gd name="adj3" fmla="val 550966"/>
            <a:gd name="adj4" fmla="val 20584050"/>
            <a:gd name="adj5" fmla="val 8047"/>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E3C030-2F3A-BB47-8A38-4A7B359CD067}">
      <dsp:nvSpPr>
        <dsp:cNvPr id="0" name=""/>
        <dsp:cNvSpPr/>
      </dsp:nvSpPr>
      <dsp:spPr>
        <a:xfrm>
          <a:off x="3298746" y="3170829"/>
          <a:ext cx="1798438" cy="1798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l" defTabSz="933450">
            <a:lnSpc>
              <a:spcPct val="90000"/>
            </a:lnSpc>
            <a:spcBef>
              <a:spcPct val="0"/>
            </a:spcBef>
            <a:spcAft>
              <a:spcPct val="35000"/>
            </a:spcAft>
            <a:buNone/>
          </a:pPr>
          <a:r>
            <a:rPr lang="en-US" sz="2100" b="1" kern="1200"/>
            <a:t>Principles of Charts Design</a:t>
          </a:r>
          <a:endParaRPr lang="en-US" sz="2100" kern="1200"/>
        </a:p>
        <a:p>
          <a:pPr marL="171450" lvl="1" indent="-171450" algn="l" defTabSz="711200">
            <a:lnSpc>
              <a:spcPct val="90000"/>
            </a:lnSpc>
            <a:spcBef>
              <a:spcPct val="0"/>
            </a:spcBef>
            <a:spcAft>
              <a:spcPct val="15000"/>
            </a:spcAft>
            <a:buChar char="•"/>
          </a:pPr>
          <a:r>
            <a:rPr lang="en-US" sz="1600" kern="1200"/>
            <a:t>Design guideline for common used charts</a:t>
          </a:r>
        </a:p>
      </dsp:txBody>
      <dsp:txXfrm>
        <a:off x="3298746" y="3170829"/>
        <a:ext cx="1798438" cy="1798438"/>
      </dsp:txXfrm>
    </dsp:sp>
    <dsp:sp modelId="{2071A693-C510-7A48-B53E-43D71E434207}">
      <dsp:nvSpPr>
        <dsp:cNvPr id="0" name=""/>
        <dsp:cNvSpPr/>
      </dsp:nvSpPr>
      <dsp:spPr>
        <a:xfrm>
          <a:off x="126764" y="-1152"/>
          <a:ext cx="5084445" cy="5084445"/>
        </a:xfrm>
        <a:prstGeom prst="circularArrow">
          <a:avLst>
            <a:gd name="adj1" fmla="val 6897"/>
            <a:gd name="adj2" fmla="val 464983"/>
            <a:gd name="adj3" fmla="val 5950966"/>
            <a:gd name="adj4" fmla="val 4384050"/>
            <a:gd name="adj5" fmla="val 8047"/>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5F6FA5-8432-9445-B9B0-FA5E583A36CD}">
      <dsp:nvSpPr>
        <dsp:cNvPr id="0" name=""/>
        <dsp:cNvSpPr/>
      </dsp:nvSpPr>
      <dsp:spPr>
        <a:xfrm>
          <a:off x="240789" y="3170829"/>
          <a:ext cx="1798438" cy="1798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l" defTabSz="933450">
            <a:lnSpc>
              <a:spcPct val="90000"/>
            </a:lnSpc>
            <a:spcBef>
              <a:spcPct val="0"/>
            </a:spcBef>
            <a:spcAft>
              <a:spcPct val="35000"/>
            </a:spcAft>
            <a:buNone/>
          </a:pPr>
          <a:r>
            <a:rPr lang="en-ID" sz="2100" b="1" kern="1200"/>
            <a:t>Data Visualization Framework</a:t>
          </a:r>
          <a:endParaRPr lang="en-US" sz="2100" kern="1200"/>
        </a:p>
        <a:p>
          <a:pPr marL="171450" lvl="1" indent="-171450" algn="l" defTabSz="711200">
            <a:lnSpc>
              <a:spcPct val="90000"/>
            </a:lnSpc>
            <a:spcBef>
              <a:spcPct val="0"/>
            </a:spcBef>
            <a:spcAft>
              <a:spcPct val="15000"/>
            </a:spcAft>
            <a:buChar char="•"/>
          </a:pPr>
          <a:r>
            <a:rPr lang="en-US" sz="1600" kern="1200"/>
            <a:t>Seaborn, eChart and Bokeh Common Plots</a:t>
          </a:r>
        </a:p>
      </dsp:txBody>
      <dsp:txXfrm>
        <a:off x="240789" y="3170829"/>
        <a:ext cx="1798438" cy="1798438"/>
      </dsp:txXfrm>
    </dsp:sp>
    <dsp:sp modelId="{EAF18D50-BAC2-034F-B716-2AB734050558}">
      <dsp:nvSpPr>
        <dsp:cNvPr id="0" name=""/>
        <dsp:cNvSpPr/>
      </dsp:nvSpPr>
      <dsp:spPr>
        <a:xfrm>
          <a:off x="126764" y="-1152"/>
          <a:ext cx="5084445" cy="5084445"/>
        </a:xfrm>
        <a:prstGeom prst="circularArrow">
          <a:avLst>
            <a:gd name="adj1" fmla="val 6897"/>
            <a:gd name="adj2" fmla="val 464983"/>
            <a:gd name="adj3" fmla="val 11350966"/>
            <a:gd name="adj4" fmla="val 9784050"/>
            <a:gd name="adj5" fmla="val 8047"/>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A49BC0-3BF8-6D4D-B2F7-7EC4BDEA70AC}">
      <dsp:nvSpPr>
        <dsp:cNvPr id="0" name=""/>
        <dsp:cNvSpPr/>
      </dsp:nvSpPr>
      <dsp:spPr>
        <a:xfrm>
          <a:off x="240789" y="112872"/>
          <a:ext cx="1798438" cy="1798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l" defTabSz="933450">
            <a:lnSpc>
              <a:spcPct val="90000"/>
            </a:lnSpc>
            <a:spcBef>
              <a:spcPct val="0"/>
            </a:spcBef>
            <a:spcAft>
              <a:spcPct val="35000"/>
            </a:spcAft>
            <a:buNone/>
          </a:pPr>
          <a:r>
            <a:rPr lang="en-US" sz="2100" b="1" kern="1200"/>
            <a:t>Building Visualization Dashboard</a:t>
          </a:r>
          <a:endParaRPr lang="en-US" sz="2100" kern="1200"/>
        </a:p>
        <a:p>
          <a:pPr marL="171450" lvl="1" indent="-171450" algn="l" defTabSz="711200">
            <a:lnSpc>
              <a:spcPct val="90000"/>
            </a:lnSpc>
            <a:spcBef>
              <a:spcPct val="0"/>
            </a:spcBef>
            <a:spcAft>
              <a:spcPct val="15000"/>
            </a:spcAft>
            <a:buChar char="•"/>
          </a:pPr>
          <a:r>
            <a:rPr lang="en-US" sz="1600" kern="1200"/>
            <a:t>Superset Dashboard Framework </a:t>
          </a:r>
        </a:p>
      </dsp:txBody>
      <dsp:txXfrm>
        <a:off x="240789" y="112872"/>
        <a:ext cx="1798438" cy="1798438"/>
      </dsp:txXfrm>
    </dsp:sp>
    <dsp:sp modelId="{5EF6B1CB-2E67-2E4C-B74A-2AC8F9B8BE88}">
      <dsp:nvSpPr>
        <dsp:cNvPr id="0" name=""/>
        <dsp:cNvSpPr/>
      </dsp:nvSpPr>
      <dsp:spPr>
        <a:xfrm>
          <a:off x="126764" y="-1152"/>
          <a:ext cx="5084445" cy="5084445"/>
        </a:xfrm>
        <a:prstGeom prst="circularArrow">
          <a:avLst>
            <a:gd name="adj1" fmla="val 6897"/>
            <a:gd name="adj2" fmla="val 464983"/>
            <a:gd name="adj3" fmla="val 16750966"/>
            <a:gd name="adj4" fmla="val 15184050"/>
            <a:gd name="adj5" fmla="val 8047"/>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2AC9E6-7672-1E45-8D34-70B1E63EBAD3}">
      <dsp:nvSpPr>
        <dsp:cNvPr id="0" name=""/>
        <dsp:cNvSpPr/>
      </dsp:nvSpPr>
      <dsp:spPr>
        <a:xfrm>
          <a:off x="3298746" y="112872"/>
          <a:ext cx="1798438" cy="1798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l" defTabSz="933450">
            <a:lnSpc>
              <a:spcPct val="90000"/>
            </a:lnSpc>
            <a:spcBef>
              <a:spcPct val="0"/>
            </a:spcBef>
            <a:spcAft>
              <a:spcPct val="35000"/>
            </a:spcAft>
            <a:buNone/>
          </a:pPr>
          <a:r>
            <a:rPr lang="en-US" sz="2100" b="1" kern="1200"/>
            <a:t>Visualization Fundamentals </a:t>
          </a:r>
          <a:endParaRPr lang="en-US" sz="2100" kern="1200"/>
        </a:p>
        <a:p>
          <a:pPr marL="171450" lvl="1" indent="-171450" algn="l" defTabSz="711200">
            <a:lnSpc>
              <a:spcPct val="90000"/>
            </a:lnSpc>
            <a:spcBef>
              <a:spcPct val="0"/>
            </a:spcBef>
            <a:spcAft>
              <a:spcPct val="15000"/>
            </a:spcAft>
            <a:buChar char="•"/>
          </a:pPr>
          <a:r>
            <a:rPr lang="en-US" sz="1600" kern="1200"/>
            <a:t>From Data to Visualization</a:t>
          </a:r>
        </a:p>
      </dsp:txBody>
      <dsp:txXfrm>
        <a:off x="3298746" y="112872"/>
        <a:ext cx="1798438" cy="1798438"/>
      </dsp:txXfrm>
    </dsp:sp>
    <dsp:sp modelId="{24A76DEE-B795-1947-9D9B-9D0624BE7FB7}">
      <dsp:nvSpPr>
        <dsp:cNvPr id="0" name=""/>
        <dsp:cNvSpPr/>
      </dsp:nvSpPr>
      <dsp:spPr>
        <a:xfrm>
          <a:off x="126764" y="-1152"/>
          <a:ext cx="5084445" cy="5084445"/>
        </a:xfrm>
        <a:prstGeom prst="circularArrow">
          <a:avLst>
            <a:gd name="adj1" fmla="val 6897"/>
            <a:gd name="adj2" fmla="val 464983"/>
            <a:gd name="adj3" fmla="val 550966"/>
            <a:gd name="adj4" fmla="val 20584050"/>
            <a:gd name="adj5" fmla="val 8047"/>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E3C030-2F3A-BB47-8A38-4A7B359CD067}">
      <dsp:nvSpPr>
        <dsp:cNvPr id="0" name=""/>
        <dsp:cNvSpPr/>
      </dsp:nvSpPr>
      <dsp:spPr>
        <a:xfrm>
          <a:off x="3298746" y="3170829"/>
          <a:ext cx="1798438" cy="1798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l" defTabSz="933450">
            <a:lnSpc>
              <a:spcPct val="90000"/>
            </a:lnSpc>
            <a:spcBef>
              <a:spcPct val="0"/>
            </a:spcBef>
            <a:spcAft>
              <a:spcPct val="35000"/>
            </a:spcAft>
            <a:buNone/>
          </a:pPr>
          <a:r>
            <a:rPr lang="en-US" sz="2100" b="1" kern="1200"/>
            <a:t>Principles of Charts Design</a:t>
          </a:r>
          <a:endParaRPr lang="en-US" sz="2100" kern="1200"/>
        </a:p>
        <a:p>
          <a:pPr marL="171450" lvl="1" indent="-171450" algn="l" defTabSz="711200">
            <a:lnSpc>
              <a:spcPct val="90000"/>
            </a:lnSpc>
            <a:spcBef>
              <a:spcPct val="0"/>
            </a:spcBef>
            <a:spcAft>
              <a:spcPct val="15000"/>
            </a:spcAft>
            <a:buChar char="•"/>
          </a:pPr>
          <a:r>
            <a:rPr lang="en-US" sz="1600" kern="1200"/>
            <a:t>Design guideline for common used charts</a:t>
          </a:r>
        </a:p>
      </dsp:txBody>
      <dsp:txXfrm>
        <a:off x="3298746" y="3170829"/>
        <a:ext cx="1798438" cy="1798438"/>
      </dsp:txXfrm>
    </dsp:sp>
    <dsp:sp modelId="{2071A693-C510-7A48-B53E-43D71E434207}">
      <dsp:nvSpPr>
        <dsp:cNvPr id="0" name=""/>
        <dsp:cNvSpPr/>
      </dsp:nvSpPr>
      <dsp:spPr>
        <a:xfrm>
          <a:off x="126764" y="-1152"/>
          <a:ext cx="5084445" cy="5084445"/>
        </a:xfrm>
        <a:prstGeom prst="circularArrow">
          <a:avLst>
            <a:gd name="adj1" fmla="val 6897"/>
            <a:gd name="adj2" fmla="val 464983"/>
            <a:gd name="adj3" fmla="val 5950966"/>
            <a:gd name="adj4" fmla="val 4384050"/>
            <a:gd name="adj5" fmla="val 8047"/>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5F6FA5-8432-9445-B9B0-FA5E583A36CD}">
      <dsp:nvSpPr>
        <dsp:cNvPr id="0" name=""/>
        <dsp:cNvSpPr/>
      </dsp:nvSpPr>
      <dsp:spPr>
        <a:xfrm>
          <a:off x="240789" y="3170829"/>
          <a:ext cx="1798438" cy="1798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l" defTabSz="933450">
            <a:lnSpc>
              <a:spcPct val="90000"/>
            </a:lnSpc>
            <a:spcBef>
              <a:spcPct val="0"/>
            </a:spcBef>
            <a:spcAft>
              <a:spcPct val="35000"/>
            </a:spcAft>
            <a:buNone/>
          </a:pPr>
          <a:r>
            <a:rPr lang="en-ID" sz="2100" b="1" kern="1200"/>
            <a:t>Data Visualization Framework</a:t>
          </a:r>
          <a:endParaRPr lang="en-US" sz="2100" kern="1200"/>
        </a:p>
        <a:p>
          <a:pPr marL="171450" lvl="1" indent="-171450" algn="l" defTabSz="711200">
            <a:lnSpc>
              <a:spcPct val="90000"/>
            </a:lnSpc>
            <a:spcBef>
              <a:spcPct val="0"/>
            </a:spcBef>
            <a:spcAft>
              <a:spcPct val="15000"/>
            </a:spcAft>
            <a:buChar char="•"/>
          </a:pPr>
          <a:r>
            <a:rPr lang="en-US" sz="1600" kern="1200"/>
            <a:t>Seaborn, eChart and Bokeh Common Plots</a:t>
          </a:r>
        </a:p>
      </dsp:txBody>
      <dsp:txXfrm>
        <a:off x="240789" y="3170829"/>
        <a:ext cx="1798438" cy="1798438"/>
      </dsp:txXfrm>
    </dsp:sp>
    <dsp:sp modelId="{EAF18D50-BAC2-034F-B716-2AB734050558}">
      <dsp:nvSpPr>
        <dsp:cNvPr id="0" name=""/>
        <dsp:cNvSpPr/>
      </dsp:nvSpPr>
      <dsp:spPr>
        <a:xfrm>
          <a:off x="126764" y="-1152"/>
          <a:ext cx="5084445" cy="5084445"/>
        </a:xfrm>
        <a:prstGeom prst="circularArrow">
          <a:avLst>
            <a:gd name="adj1" fmla="val 6897"/>
            <a:gd name="adj2" fmla="val 464983"/>
            <a:gd name="adj3" fmla="val 11350966"/>
            <a:gd name="adj4" fmla="val 9784050"/>
            <a:gd name="adj5" fmla="val 8047"/>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A49BC0-3BF8-6D4D-B2F7-7EC4BDEA70AC}">
      <dsp:nvSpPr>
        <dsp:cNvPr id="0" name=""/>
        <dsp:cNvSpPr/>
      </dsp:nvSpPr>
      <dsp:spPr>
        <a:xfrm>
          <a:off x="240789" y="112872"/>
          <a:ext cx="1798438" cy="1798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l" defTabSz="933450">
            <a:lnSpc>
              <a:spcPct val="90000"/>
            </a:lnSpc>
            <a:spcBef>
              <a:spcPct val="0"/>
            </a:spcBef>
            <a:spcAft>
              <a:spcPct val="35000"/>
            </a:spcAft>
            <a:buNone/>
          </a:pPr>
          <a:r>
            <a:rPr lang="en-US" sz="2100" b="1" kern="1200"/>
            <a:t>Building Visualization Dashboard</a:t>
          </a:r>
          <a:endParaRPr lang="en-US" sz="2100" kern="1200"/>
        </a:p>
        <a:p>
          <a:pPr marL="171450" lvl="1" indent="-171450" algn="l" defTabSz="711200">
            <a:lnSpc>
              <a:spcPct val="90000"/>
            </a:lnSpc>
            <a:spcBef>
              <a:spcPct val="0"/>
            </a:spcBef>
            <a:spcAft>
              <a:spcPct val="15000"/>
            </a:spcAft>
            <a:buChar char="•"/>
          </a:pPr>
          <a:r>
            <a:rPr lang="en-US" sz="1600" kern="1200"/>
            <a:t>Superset Dashboard Framework </a:t>
          </a:r>
        </a:p>
      </dsp:txBody>
      <dsp:txXfrm>
        <a:off x="240789" y="112872"/>
        <a:ext cx="1798438" cy="1798438"/>
      </dsp:txXfrm>
    </dsp:sp>
    <dsp:sp modelId="{5EF6B1CB-2E67-2E4C-B74A-2AC8F9B8BE88}">
      <dsp:nvSpPr>
        <dsp:cNvPr id="0" name=""/>
        <dsp:cNvSpPr/>
      </dsp:nvSpPr>
      <dsp:spPr>
        <a:xfrm>
          <a:off x="126764" y="-1152"/>
          <a:ext cx="5084445" cy="5084445"/>
        </a:xfrm>
        <a:prstGeom prst="circularArrow">
          <a:avLst>
            <a:gd name="adj1" fmla="val 6897"/>
            <a:gd name="adj2" fmla="val 464983"/>
            <a:gd name="adj3" fmla="val 16750966"/>
            <a:gd name="adj4" fmla="val 15184050"/>
            <a:gd name="adj5" fmla="val 8047"/>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2AC9E6-7672-1E45-8D34-70B1E63EBAD3}">
      <dsp:nvSpPr>
        <dsp:cNvPr id="0" name=""/>
        <dsp:cNvSpPr/>
      </dsp:nvSpPr>
      <dsp:spPr>
        <a:xfrm>
          <a:off x="3298746" y="112872"/>
          <a:ext cx="1798438" cy="1798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l" defTabSz="933450">
            <a:lnSpc>
              <a:spcPct val="90000"/>
            </a:lnSpc>
            <a:spcBef>
              <a:spcPct val="0"/>
            </a:spcBef>
            <a:spcAft>
              <a:spcPct val="35000"/>
            </a:spcAft>
            <a:buNone/>
          </a:pPr>
          <a:r>
            <a:rPr lang="en-US" sz="2100" b="1" kern="1200"/>
            <a:t>Visualization Fundamentals </a:t>
          </a:r>
          <a:endParaRPr lang="en-US" sz="2100" kern="1200"/>
        </a:p>
        <a:p>
          <a:pPr marL="171450" lvl="1" indent="-171450" algn="l" defTabSz="711200">
            <a:lnSpc>
              <a:spcPct val="90000"/>
            </a:lnSpc>
            <a:spcBef>
              <a:spcPct val="0"/>
            </a:spcBef>
            <a:spcAft>
              <a:spcPct val="15000"/>
            </a:spcAft>
            <a:buChar char="•"/>
          </a:pPr>
          <a:r>
            <a:rPr lang="en-US" sz="1600" kern="1200"/>
            <a:t>From Data to Visualization</a:t>
          </a:r>
        </a:p>
      </dsp:txBody>
      <dsp:txXfrm>
        <a:off x="3298746" y="112872"/>
        <a:ext cx="1798438" cy="1798438"/>
      </dsp:txXfrm>
    </dsp:sp>
    <dsp:sp modelId="{24A76DEE-B795-1947-9D9B-9D0624BE7FB7}">
      <dsp:nvSpPr>
        <dsp:cNvPr id="0" name=""/>
        <dsp:cNvSpPr/>
      </dsp:nvSpPr>
      <dsp:spPr>
        <a:xfrm>
          <a:off x="126764" y="-1152"/>
          <a:ext cx="5084445" cy="5084445"/>
        </a:xfrm>
        <a:prstGeom prst="circularArrow">
          <a:avLst>
            <a:gd name="adj1" fmla="val 6897"/>
            <a:gd name="adj2" fmla="val 464983"/>
            <a:gd name="adj3" fmla="val 550966"/>
            <a:gd name="adj4" fmla="val 20584050"/>
            <a:gd name="adj5" fmla="val 8047"/>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E3C030-2F3A-BB47-8A38-4A7B359CD067}">
      <dsp:nvSpPr>
        <dsp:cNvPr id="0" name=""/>
        <dsp:cNvSpPr/>
      </dsp:nvSpPr>
      <dsp:spPr>
        <a:xfrm>
          <a:off x="3298746" y="3170829"/>
          <a:ext cx="1798438" cy="1798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l" defTabSz="933450">
            <a:lnSpc>
              <a:spcPct val="90000"/>
            </a:lnSpc>
            <a:spcBef>
              <a:spcPct val="0"/>
            </a:spcBef>
            <a:spcAft>
              <a:spcPct val="35000"/>
            </a:spcAft>
            <a:buNone/>
          </a:pPr>
          <a:r>
            <a:rPr lang="en-US" sz="2100" b="1" kern="1200"/>
            <a:t>Principles of Charts Design</a:t>
          </a:r>
          <a:endParaRPr lang="en-US" sz="2100" kern="1200"/>
        </a:p>
        <a:p>
          <a:pPr marL="171450" lvl="1" indent="-171450" algn="l" defTabSz="711200">
            <a:lnSpc>
              <a:spcPct val="90000"/>
            </a:lnSpc>
            <a:spcBef>
              <a:spcPct val="0"/>
            </a:spcBef>
            <a:spcAft>
              <a:spcPct val="15000"/>
            </a:spcAft>
            <a:buChar char="•"/>
          </a:pPr>
          <a:r>
            <a:rPr lang="en-US" sz="1600" kern="1200"/>
            <a:t>Design guideline for common used charts</a:t>
          </a:r>
        </a:p>
      </dsp:txBody>
      <dsp:txXfrm>
        <a:off x="3298746" y="3170829"/>
        <a:ext cx="1798438" cy="1798438"/>
      </dsp:txXfrm>
    </dsp:sp>
    <dsp:sp modelId="{2071A693-C510-7A48-B53E-43D71E434207}">
      <dsp:nvSpPr>
        <dsp:cNvPr id="0" name=""/>
        <dsp:cNvSpPr/>
      </dsp:nvSpPr>
      <dsp:spPr>
        <a:xfrm>
          <a:off x="126764" y="-1152"/>
          <a:ext cx="5084445" cy="5084445"/>
        </a:xfrm>
        <a:prstGeom prst="circularArrow">
          <a:avLst>
            <a:gd name="adj1" fmla="val 6897"/>
            <a:gd name="adj2" fmla="val 464983"/>
            <a:gd name="adj3" fmla="val 5950966"/>
            <a:gd name="adj4" fmla="val 4384050"/>
            <a:gd name="adj5" fmla="val 8047"/>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5F6FA5-8432-9445-B9B0-FA5E583A36CD}">
      <dsp:nvSpPr>
        <dsp:cNvPr id="0" name=""/>
        <dsp:cNvSpPr/>
      </dsp:nvSpPr>
      <dsp:spPr>
        <a:xfrm>
          <a:off x="240789" y="3170829"/>
          <a:ext cx="1798438" cy="1798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l" defTabSz="933450">
            <a:lnSpc>
              <a:spcPct val="90000"/>
            </a:lnSpc>
            <a:spcBef>
              <a:spcPct val="0"/>
            </a:spcBef>
            <a:spcAft>
              <a:spcPct val="35000"/>
            </a:spcAft>
            <a:buNone/>
          </a:pPr>
          <a:r>
            <a:rPr lang="en-ID" sz="2100" b="1" kern="1200"/>
            <a:t>Data Visualization Framework</a:t>
          </a:r>
          <a:endParaRPr lang="en-US" sz="2100" kern="1200"/>
        </a:p>
        <a:p>
          <a:pPr marL="171450" lvl="1" indent="-171450" algn="l" defTabSz="711200">
            <a:lnSpc>
              <a:spcPct val="90000"/>
            </a:lnSpc>
            <a:spcBef>
              <a:spcPct val="0"/>
            </a:spcBef>
            <a:spcAft>
              <a:spcPct val="15000"/>
            </a:spcAft>
            <a:buChar char="•"/>
          </a:pPr>
          <a:r>
            <a:rPr lang="en-US" sz="1600" kern="1200"/>
            <a:t>Seaborn, eChart and Bokeh Common Plots</a:t>
          </a:r>
        </a:p>
      </dsp:txBody>
      <dsp:txXfrm>
        <a:off x="240789" y="3170829"/>
        <a:ext cx="1798438" cy="1798438"/>
      </dsp:txXfrm>
    </dsp:sp>
    <dsp:sp modelId="{EAF18D50-BAC2-034F-B716-2AB734050558}">
      <dsp:nvSpPr>
        <dsp:cNvPr id="0" name=""/>
        <dsp:cNvSpPr/>
      </dsp:nvSpPr>
      <dsp:spPr>
        <a:xfrm>
          <a:off x="126764" y="-1152"/>
          <a:ext cx="5084445" cy="5084445"/>
        </a:xfrm>
        <a:prstGeom prst="circularArrow">
          <a:avLst>
            <a:gd name="adj1" fmla="val 6897"/>
            <a:gd name="adj2" fmla="val 464983"/>
            <a:gd name="adj3" fmla="val 11350966"/>
            <a:gd name="adj4" fmla="val 9784050"/>
            <a:gd name="adj5" fmla="val 8047"/>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A49BC0-3BF8-6D4D-B2F7-7EC4BDEA70AC}">
      <dsp:nvSpPr>
        <dsp:cNvPr id="0" name=""/>
        <dsp:cNvSpPr/>
      </dsp:nvSpPr>
      <dsp:spPr>
        <a:xfrm>
          <a:off x="240789" y="112872"/>
          <a:ext cx="1798438" cy="1798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l" defTabSz="933450">
            <a:lnSpc>
              <a:spcPct val="90000"/>
            </a:lnSpc>
            <a:spcBef>
              <a:spcPct val="0"/>
            </a:spcBef>
            <a:spcAft>
              <a:spcPct val="35000"/>
            </a:spcAft>
            <a:buNone/>
          </a:pPr>
          <a:r>
            <a:rPr lang="en-US" sz="2100" b="1" kern="1200"/>
            <a:t>Building Visualization Dashboard</a:t>
          </a:r>
          <a:endParaRPr lang="en-US" sz="2100" kern="1200"/>
        </a:p>
        <a:p>
          <a:pPr marL="171450" lvl="1" indent="-171450" algn="l" defTabSz="711200">
            <a:lnSpc>
              <a:spcPct val="90000"/>
            </a:lnSpc>
            <a:spcBef>
              <a:spcPct val="0"/>
            </a:spcBef>
            <a:spcAft>
              <a:spcPct val="15000"/>
            </a:spcAft>
            <a:buChar char="•"/>
          </a:pPr>
          <a:r>
            <a:rPr lang="en-US" sz="1600" kern="1200"/>
            <a:t>Superset Dashboard Framework </a:t>
          </a:r>
        </a:p>
      </dsp:txBody>
      <dsp:txXfrm>
        <a:off x="240789" y="112872"/>
        <a:ext cx="1798438" cy="1798438"/>
      </dsp:txXfrm>
    </dsp:sp>
    <dsp:sp modelId="{5EF6B1CB-2E67-2E4C-B74A-2AC8F9B8BE88}">
      <dsp:nvSpPr>
        <dsp:cNvPr id="0" name=""/>
        <dsp:cNvSpPr/>
      </dsp:nvSpPr>
      <dsp:spPr>
        <a:xfrm>
          <a:off x="126764" y="-1152"/>
          <a:ext cx="5084445" cy="5084445"/>
        </a:xfrm>
        <a:prstGeom prst="circularArrow">
          <a:avLst>
            <a:gd name="adj1" fmla="val 6897"/>
            <a:gd name="adj2" fmla="val 464983"/>
            <a:gd name="adj3" fmla="val 16750966"/>
            <a:gd name="adj4" fmla="val 15184050"/>
            <a:gd name="adj5" fmla="val 8047"/>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68C680-B476-AF4A-84AA-0F83D4B775F3}" type="datetimeFigureOut">
              <a:rPr lang="en-US" smtClean="0"/>
              <a:t>10/16/21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1C1ADE-5881-FD4C-9D6D-D9D221A6C8F5}" type="slidenum">
              <a:rPr lang="en-US" smtClean="0"/>
              <a:t>‹#›</a:t>
            </a:fld>
            <a:endParaRPr lang="en-US" dirty="0"/>
          </a:p>
        </p:txBody>
      </p:sp>
    </p:spTree>
    <p:extLst>
      <p:ext uri="{BB962C8B-B14F-4D97-AF65-F5344CB8AC3E}">
        <p14:creationId xmlns:p14="http://schemas.microsoft.com/office/powerpoint/2010/main" val="1468000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CEE604C-7FBE-BF45-A759-3DDFEF4BD32D}" type="datetimeFigureOut">
              <a:rPr lang="en-US" smtClean="0"/>
              <a:t>10/16/21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876327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EE604C-7FBE-BF45-A759-3DDFEF4BD32D}" type="datetimeFigureOut">
              <a:rPr lang="en-US" smtClean="0"/>
              <a:t>10/16/21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236824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EE604C-7FBE-BF45-A759-3DDFEF4BD32D}" type="datetimeFigureOut">
              <a:rPr lang="en-US" smtClean="0"/>
              <a:t>10/16/21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1015232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EE604C-7FBE-BF45-A759-3DDFEF4BD32D}" type="datetimeFigureOut">
              <a:rPr lang="en-US" smtClean="0"/>
              <a:t>10/16/21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2092237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EE604C-7FBE-BF45-A759-3DDFEF4BD32D}" type="datetimeFigureOut">
              <a:rPr lang="en-US" smtClean="0"/>
              <a:t>10/16/21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555819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CEE604C-7FBE-BF45-A759-3DDFEF4BD32D}" type="datetimeFigureOut">
              <a:rPr lang="en-US" smtClean="0"/>
              <a:t>10/16/21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103060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EE604C-7FBE-BF45-A759-3DDFEF4BD32D}" type="datetimeFigureOut">
              <a:rPr lang="en-US" smtClean="0"/>
              <a:t>10/16/21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1262003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CEE604C-7FBE-BF45-A759-3DDFEF4BD32D}" type="datetimeFigureOut">
              <a:rPr lang="en-US" smtClean="0"/>
              <a:t>10/16/21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1951923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EE604C-7FBE-BF45-A759-3DDFEF4BD32D}" type="datetimeFigureOut">
              <a:rPr lang="en-US" smtClean="0"/>
              <a:t>10/16/21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1017938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EE604C-7FBE-BF45-A759-3DDFEF4BD32D}" type="datetimeFigureOut">
              <a:rPr lang="en-US" smtClean="0"/>
              <a:t>10/16/21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1637166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EE604C-7FBE-BF45-A759-3DDFEF4BD32D}" type="datetimeFigureOut">
              <a:rPr lang="en-US" smtClean="0"/>
              <a:t>10/16/21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156152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EE604C-7FBE-BF45-A759-3DDFEF4BD32D}" type="datetimeFigureOut">
              <a:rPr lang="en-US" smtClean="0"/>
              <a:t>10/16/21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8FA1DA-D722-794E-8CE8-4AE7F0431933}" type="slidenum">
              <a:rPr lang="en-US" smtClean="0"/>
              <a:t>‹#›</a:t>
            </a:fld>
            <a:endParaRPr lang="en-US" dirty="0"/>
          </a:p>
        </p:txBody>
      </p:sp>
    </p:spTree>
    <p:extLst>
      <p:ext uri="{BB962C8B-B14F-4D97-AF65-F5344CB8AC3E}">
        <p14:creationId xmlns:p14="http://schemas.microsoft.com/office/powerpoint/2010/main" val="1224757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5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5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5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hyperlink" Target="https://seaborn.pydata.org/examples/index.html" TargetMode="Externa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6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ecomfe.github.io/echarts-examples/public/index.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hyperlink" Target="https://bokeh.pydata.org/en/latest/"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3.svg"/><Relationship Id="rId2" Type="http://schemas.openxmlformats.org/officeDocument/2006/relationships/image" Target="../media/image14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a:extLst>
              <a:ext uri="{FF2B5EF4-FFF2-40B4-BE49-F238E27FC236}">
                <a16:creationId xmlns:a16="http://schemas.microsoft.com/office/drawing/2014/main" id="{0AFC5140-41AB-4350-BBDA-107A8506AD76}"/>
              </a:ext>
            </a:extLst>
          </p:cNvPr>
          <p:cNvPicPr>
            <a:picLocks noChangeAspect="1"/>
          </p:cNvPicPr>
          <p:nvPr/>
        </p:nvPicPr>
        <p:blipFill rotWithShape="1">
          <a:blip r:embed="rId2"/>
          <a:srcRect t="58" r="13818" b="9033"/>
          <a:stretch/>
        </p:blipFill>
        <p:spPr>
          <a:xfrm>
            <a:off x="3523488" y="10"/>
            <a:ext cx="8668512" cy="6857990"/>
          </a:xfrm>
          <a:prstGeom prst="rect">
            <a:avLst/>
          </a:prstGeom>
        </p:spPr>
      </p:pic>
      <p:sp>
        <p:nvSpPr>
          <p:cNvPr id="29" name="Rectangle 2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pPr algn="l"/>
            <a:r>
              <a:rPr lang="en-US" sz="4800"/>
              <a:t>Data Visualization</a:t>
            </a:r>
          </a:p>
        </p:txBody>
      </p:sp>
      <p:sp>
        <p:nvSpPr>
          <p:cNvPr id="3" name="Subtitle 2"/>
          <p:cNvSpPr>
            <a:spLocks noGrp="1"/>
          </p:cNvSpPr>
          <p:nvPr>
            <p:ph type="subTitle" idx="1"/>
          </p:nvPr>
        </p:nvSpPr>
        <p:spPr>
          <a:xfrm>
            <a:off x="477980" y="4872922"/>
            <a:ext cx="4023359" cy="1208141"/>
          </a:xfrm>
        </p:spPr>
        <p:txBody>
          <a:bodyPr>
            <a:normAutofit/>
          </a:bodyPr>
          <a:lstStyle/>
          <a:p>
            <a:pPr algn="l"/>
            <a:endParaRPr lang="en-US" sz="2000" dirty="0"/>
          </a:p>
          <a:p>
            <a:pPr algn="l"/>
            <a:r>
              <a:rPr lang="en-ID" sz="2000"/>
              <a:t>Risman </a:t>
            </a:r>
            <a:r>
              <a:rPr lang="en-ID" sz="2000" dirty="0"/>
              <a:t>Adnan</a:t>
            </a:r>
            <a:r>
              <a:rPr lang="en-ID" sz="2000"/>
              <a:t>, Ph.D</a:t>
            </a:r>
            <a:endParaRPr lang="en-ID" sz="2000" dirty="0"/>
          </a:p>
          <a:p>
            <a:pPr algn="l"/>
            <a:r>
              <a:rPr lang="en-US" sz="2000" dirty="0"/>
              <a:t>Telkom University</a:t>
            </a:r>
          </a:p>
        </p:txBody>
      </p:sp>
      <p:sp>
        <p:nvSpPr>
          <p:cNvPr id="30"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175885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4" name="Rectangle 7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Coordinate System Axes</a:t>
            </a:r>
          </a:p>
        </p:txBody>
      </p:sp>
      <p:sp>
        <p:nvSpPr>
          <p:cNvPr id="3" name="Content Placeholder 2"/>
          <p:cNvSpPr>
            <a:spLocks noGrp="1"/>
          </p:cNvSpPr>
          <p:nvPr>
            <p:ph idx="1"/>
          </p:nvPr>
        </p:nvSpPr>
        <p:spPr>
          <a:xfrm>
            <a:off x="6382512" y="498698"/>
            <a:ext cx="4940808" cy="1185353"/>
          </a:xfrm>
        </p:spPr>
        <p:txBody>
          <a:bodyPr vert="horz" lIns="91440" tIns="45720" rIns="91440" bIns="45720" rtlCol="0" anchor="ctr">
            <a:normAutofit/>
          </a:bodyPr>
          <a:lstStyle/>
          <a:p>
            <a:pPr marL="0" indent="0">
              <a:buNone/>
            </a:pPr>
            <a:r>
              <a:rPr lang="en-US" sz="2400"/>
              <a:t>Square Root Axes</a:t>
            </a:r>
          </a:p>
        </p:txBody>
      </p:sp>
      <p:sp>
        <p:nvSpPr>
          <p:cNvPr id="76" name="Rectangle 7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94"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549058" y="2639438"/>
            <a:ext cx="5431536" cy="310955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211408" y="3062158"/>
            <a:ext cx="5431536" cy="225408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227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4" name="Rectangle 7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Coordinate System Axes</a:t>
            </a:r>
          </a:p>
        </p:txBody>
      </p:sp>
      <p:sp>
        <p:nvSpPr>
          <p:cNvPr id="3" name="Content Placeholder 2"/>
          <p:cNvSpPr>
            <a:spLocks noGrp="1"/>
          </p:cNvSpPr>
          <p:nvPr>
            <p:ph idx="1"/>
          </p:nvPr>
        </p:nvSpPr>
        <p:spPr>
          <a:xfrm>
            <a:off x="6382512" y="498698"/>
            <a:ext cx="4940808" cy="1185353"/>
          </a:xfrm>
        </p:spPr>
        <p:txBody>
          <a:bodyPr vert="horz" lIns="91440" tIns="45720" rIns="91440" bIns="45720" rtlCol="0" anchor="ctr">
            <a:normAutofit/>
          </a:bodyPr>
          <a:lstStyle/>
          <a:p>
            <a:pPr marL="0" indent="0">
              <a:buNone/>
            </a:pPr>
            <a:r>
              <a:rPr lang="en-US" sz="2400"/>
              <a:t>Circular Axes</a:t>
            </a:r>
          </a:p>
        </p:txBody>
      </p:sp>
      <p:sp>
        <p:nvSpPr>
          <p:cNvPr id="76" name="Rectangle 7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219"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549058" y="2232073"/>
            <a:ext cx="5431536" cy="392428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211408" y="2804159"/>
            <a:ext cx="5431536" cy="277008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1766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Example: Map of the World</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4777316" y="1325819"/>
            <a:ext cx="6780700" cy="420403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0948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966952" y="1204108"/>
            <a:ext cx="2669406" cy="1781175"/>
          </a:xfrm>
        </p:spPr>
        <p:txBody>
          <a:bodyPr>
            <a:normAutofit/>
          </a:bodyPr>
          <a:lstStyle/>
          <a:p>
            <a:r>
              <a:rPr lang="en-ID" sz="3200">
                <a:solidFill>
                  <a:srgbClr val="FFFFFF"/>
                </a:solidFill>
              </a:rPr>
              <a:t>Color Scales</a:t>
            </a:r>
            <a:endParaRPr lang="en-US" sz="3200">
              <a:solidFill>
                <a:srgbClr val="FFFFFF"/>
              </a:solidFill>
            </a:endParaRPr>
          </a:p>
        </p:txBody>
      </p:sp>
      <p:sp>
        <p:nvSpPr>
          <p:cNvPr id="3" name="Content Placeholder 2"/>
          <p:cNvSpPr>
            <a:spLocks noGrp="1"/>
          </p:cNvSpPr>
          <p:nvPr>
            <p:ph idx="1"/>
          </p:nvPr>
        </p:nvSpPr>
        <p:spPr>
          <a:xfrm>
            <a:off x="966951" y="3355130"/>
            <a:ext cx="2669407" cy="2427333"/>
          </a:xfrm>
        </p:spPr>
        <p:txBody>
          <a:bodyPr>
            <a:normAutofit/>
          </a:bodyPr>
          <a:lstStyle/>
          <a:p>
            <a:pPr>
              <a:buFont typeface="Wingdings" pitchFamily="2" charset="2"/>
              <a:buChar char="§"/>
            </a:pPr>
            <a:r>
              <a:rPr lang="en-US" sz="1600"/>
              <a:t>Colors to distinguish groups of data from each other, to represent data values, and to highlight.</a:t>
            </a:r>
          </a:p>
          <a:p>
            <a:pPr>
              <a:buFont typeface="Wingdings" pitchFamily="2" charset="2"/>
              <a:buChar char="§"/>
            </a:pPr>
            <a:r>
              <a:rPr lang="en-US" sz="1600"/>
              <a:t>In this case, we use standard qualitative color scale. Many of them available in community. </a:t>
            </a:r>
          </a:p>
        </p:txBody>
      </p:sp>
      <p:pic>
        <p:nvPicPr>
          <p:cNvPr id="11266"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4662102" y="1943589"/>
            <a:ext cx="6903723" cy="284778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6470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4" name="Rectangle 7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51560" y="586822"/>
            <a:ext cx="3657600" cy="1645920"/>
          </a:xfrm>
        </p:spPr>
        <p:txBody>
          <a:bodyPr>
            <a:normAutofit/>
          </a:bodyPr>
          <a:lstStyle/>
          <a:p>
            <a:r>
              <a:rPr lang="en-ID" sz="3200"/>
              <a:t>Color Scales</a:t>
            </a:r>
            <a:endParaRPr lang="en-US" sz="3200"/>
          </a:p>
        </p:txBody>
      </p:sp>
      <p:sp>
        <p:nvSpPr>
          <p:cNvPr id="76" name="Rectangle 7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78" name="Rectangle 7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250106" y="586822"/>
            <a:ext cx="6106742" cy="1645920"/>
          </a:xfrm>
        </p:spPr>
        <p:txBody>
          <a:bodyPr anchor="ctr">
            <a:normAutofit/>
          </a:bodyPr>
          <a:lstStyle/>
          <a:p>
            <a:pPr marL="0" indent="0">
              <a:buNone/>
            </a:pPr>
            <a:r>
              <a:rPr lang="en-ID" sz="1800"/>
              <a:t>Represent Data Values</a:t>
            </a:r>
            <a:endParaRPr lang="en-US" sz="1800"/>
          </a:p>
        </p:txBody>
      </p:sp>
      <p:pic>
        <p:nvPicPr>
          <p:cNvPr id="12291"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28562" y="2729397"/>
            <a:ext cx="4739951" cy="348386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198781" y="3332193"/>
            <a:ext cx="5523082" cy="227827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9062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4" name="Rectangle 7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Color Scales</a:t>
            </a:r>
          </a:p>
        </p:txBody>
      </p:sp>
      <p:sp>
        <p:nvSpPr>
          <p:cNvPr id="3" name="Content Placeholder 2"/>
          <p:cNvSpPr>
            <a:spLocks noGrp="1"/>
          </p:cNvSpPr>
          <p:nvPr>
            <p:ph idx="1"/>
          </p:nvPr>
        </p:nvSpPr>
        <p:spPr>
          <a:xfrm>
            <a:off x="6382512" y="498698"/>
            <a:ext cx="4940808" cy="1185353"/>
          </a:xfrm>
        </p:spPr>
        <p:txBody>
          <a:bodyPr vert="horz" lIns="91440" tIns="45720" rIns="91440" bIns="45720" rtlCol="0" anchor="ctr">
            <a:normAutofit/>
          </a:bodyPr>
          <a:lstStyle/>
          <a:p>
            <a:pPr marL="0" indent="0">
              <a:buNone/>
            </a:pPr>
            <a:r>
              <a:rPr lang="en-US" sz="2400"/>
              <a:t>Diverging Data Values</a:t>
            </a:r>
          </a:p>
        </p:txBody>
      </p:sp>
      <p:sp>
        <p:nvSpPr>
          <p:cNvPr id="76" name="Rectangle 7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315"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549058" y="2272809"/>
            <a:ext cx="5431536" cy="384281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211408" y="3062158"/>
            <a:ext cx="5431536" cy="225408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5863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Color Scales</a:t>
            </a:r>
          </a:p>
        </p:txBody>
      </p:sp>
      <p:sp>
        <p:nvSpPr>
          <p:cNvPr id="3" name="Content Placeholder 2"/>
          <p:cNvSpPr>
            <a:spLocks noGrp="1"/>
          </p:cNvSpPr>
          <p:nvPr>
            <p:ph idx="1"/>
          </p:nvPr>
        </p:nvSpPr>
        <p:spPr>
          <a:xfrm>
            <a:off x="6382512" y="498698"/>
            <a:ext cx="4940808" cy="1185353"/>
          </a:xfrm>
        </p:spPr>
        <p:txBody>
          <a:bodyPr vert="horz" lIns="91440" tIns="45720" rIns="91440" bIns="45720" rtlCol="0" anchor="ctr">
            <a:normAutofit/>
          </a:bodyPr>
          <a:lstStyle/>
          <a:p>
            <a:pPr marL="0" indent="0">
              <a:buNone/>
            </a:pPr>
            <a:r>
              <a:rPr lang="en-US" sz="2400"/>
              <a:t>Color to Highlight</a:t>
            </a:r>
          </a:p>
        </p:txBody>
      </p:sp>
      <p:sp>
        <p:nvSpPr>
          <p:cNvPr id="77" name="Rectangle 7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340" name="Picture 4"/>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549058" y="2524018"/>
            <a:ext cx="5431536" cy="334039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211408" y="3062158"/>
            <a:ext cx="5431536" cy="225408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0159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Directory of Visualizations</a:t>
            </a:r>
            <a:endParaRPr lang="en-US" dirty="0"/>
          </a:p>
        </p:txBody>
      </p:sp>
      <p:grpSp>
        <p:nvGrpSpPr>
          <p:cNvPr id="4" name="Group 3"/>
          <p:cNvGrpSpPr/>
          <p:nvPr/>
        </p:nvGrpSpPr>
        <p:grpSpPr>
          <a:xfrm>
            <a:off x="790575" y="1809750"/>
            <a:ext cx="10629901" cy="4669855"/>
            <a:chOff x="790575" y="1800225"/>
            <a:chExt cx="10629901" cy="4669855"/>
          </a:xfrm>
        </p:grpSpPr>
        <p:pic>
          <p:nvPicPr>
            <p:cNvPr id="1536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90575" y="1800225"/>
              <a:ext cx="4048125" cy="137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57597" y="3581399"/>
              <a:ext cx="4629204" cy="1138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697090" y="1815599"/>
              <a:ext cx="5723386" cy="140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5"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697090" y="3428999"/>
              <a:ext cx="5715139"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6" name="Picture 6"/>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38200" y="5175936"/>
              <a:ext cx="4638675" cy="1143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7" name="Picture 7"/>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697090" y="5059481"/>
              <a:ext cx="5723386" cy="1410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TextBox 4"/>
          <p:cNvSpPr txBox="1"/>
          <p:nvPr/>
        </p:nvSpPr>
        <p:spPr>
          <a:xfrm>
            <a:off x="857597" y="1534597"/>
            <a:ext cx="960006" cy="369332"/>
          </a:xfrm>
          <a:prstGeom prst="rect">
            <a:avLst/>
          </a:prstGeom>
          <a:noFill/>
        </p:spPr>
        <p:txBody>
          <a:bodyPr wrap="none" rtlCol="0">
            <a:spAutoFit/>
          </a:bodyPr>
          <a:lstStyle/>
          <a:p>
            <a:r>
              <a:rPr lang="en-US" b="1" dirty="0"/>
              <a:t>Amount</a:t>
            </a:r>
          </a:p>
        </p:txBody>
      </p:sp>
      <p:sp>
        <p:nvSpPr>
          <p:cNvPr id="12" name="TextBox 11"/>
          <p:cNvSpPr txBox="1"/>
          <p:nvPr/>
        </p:nvSpPr>
        <p:spPr>
          <a:xfrm>
            <a:off x="857597" y="3270289"/>
            <a:ext cx="1323439" cy="369332"/>
          </a:xfrm>
          <a:prstGeom prst="rect">
            <a:avLst/>
          </a:prstGeom>
          <a:noFill/>
        </p:spPr>
        <p:txBody>
          <a:bodyPr wrap="none" rtlCol="0">
            <a:spAutoFit/>
          </a:bodyPr>
          <a:lstStyle/>
          <a:p>
            <a:r>
              <a:rPr lang="en-US" b="1" dirty="0"/>
              <a:t>Distribution</a:t>
            </a:r>
          </a:p>
        </p:txBody>
      </p:sp>
      <p:sp>
        <p:nvSpPr>
          <p:cNvPr id="13" name="TextBox 12"/>
          <p:cNvSpPr txBox="1"/>
          <p:nvPr/>
        </p:nvSpPr>
        <p:spPr>
          <a:xfrm>
            <a:off x="857597" y="4832388"/>
            <a:ext cx="1203663" cy="369332"/>
          </a:xfrm>
          <a:prstGeom prst="rect">
            <a:avLst/>
          </a:prstGeom>
          <a:noFill/>
        </p:spPr>
        <p:txBody>
          <a:bodyPr wrap="none" rtlCol="0">
            <a:spAutoFit/>
          </a:bodyPr>
          <a:lstStyle/>
          <a:p>
            <a:r>
              <a:rPr lang="en-US" b="1" dirty="0"/>
              <a:t>Geospatial</a:t>
            </a:r>
          </a:p>
        </p:txBody>
      </p:sp>
      <p:sp>
        <p:nvSpPr>
          <p:cNvPr id="14" name="TextBox 13"/>
          <p:cNvSpPr txBox="1"/>
          <p:nvPr/>
        </p:nvSpPr>
        <p:spPr>
          <a:xfrm>
            <a:off x="5682015" y="1502331"/>
            <a:ext cx="1222194" cy="369332"/>
          </a:xfrm>
          <a:prstGeom prst="rect">
            <a:avLst/>
          </a:prstGeom>
          <a:noFill/>
        </p:spPr>
        <p:txBody>
          <a:bodyPr wrap="none" rtlCol="0">
            <a:spAutoFit/>
          </a:bodyPr>
          <a:lstStyle/>
          <a:p>
            <a:r>
              <a:rPr lang="en-US" b="1" dirty="0"/>
              <a:t>Proportion</a:t>
            </a:r>
          </a:p>
        </p:txBody>
      </p:sp>
      <p:sp>
        <p:nvSpPr>
          <p:cNvPr id="15" name="TextBox 14"/>
          <p:cNvSpPr txBox="1"/>
          <p:nvPr/>
        </p:nvSpPr>
        <p:spPr>
          <a:xfrm>
            <a:off x="5729640" y="3133248"/>
            <a:ext cx="1742080" cy="369332"/>
          </a:xfrm>
          <a:prstGeom prst="rect">
            <a:avLst/>
          </a:prstGeom>
          <a:noFill/>
        </p:spPr>
        <p:txBody>
          <a:bodyPr wrap="none" rtlCol="0">
            <a:spAutoFit/>
          </a:bodyPr>
          <a:lstStyle/>
          <a:p>
            <a:r>
              <a:rPr lang="en-US" b="1" dirty="0"/>
              <a:t>X-Y Relationship</a:t>
            </a:r>
          </a:p>
        </p:txBody>
      </p:sp>
      <p:sp>
        <p:nvSpPr>
          <p:cNvPr id="16" name="TextBox 15"/>
          <p:cNvSpPr txBox="1"/>
          <p:nvPr/>
        </p:nvSpPr>
        <p:spPr>
          <a:xfrm>
            <a:off x="5701065" y="4767264"/>
            <a:ext cx="1310423" cy="369332"/>
          </a:xfrm>
          <a:prstGeom prst="rect">
            <a:avLst/>
          </a:prstGeom>
          <a:noFill/>
        </p:spPr>
        <p:txBody>
          <a:bodyPr wrap="none" rtlCol="0">
            <a:spAutoFit/>
          </a:bodyPr>
          <a:lstStyle/>
          <a:p>
            <a:r>
              <a:rPr lang="en-US" b="1" dirty="0"/>
              <a:t>Uncertainty</a:t>
            </a:r>
          </a:p>
        </p:txBody>
      </p:sp>
    </p:spTree>
    <p:extLst>
      <p:ext uri="{BB962C8B-B14F-4D97-AF65-F5344CB8AC3E}">
        <p14:creationId xmlns:p14="http://schemas.microsoft.com/office/powerpoint/2010/main" val="805367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1DEB374-A1D0-48A1-B178-959E6F243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3" y="-478"/>
            <a:ext cx="6378162" cy="6858478"/>
          </a:xfrm>
          <a:custGeom>
            <a:avLst/>
            <a:gdLst>
              <a:gd name="connsiteX0" fmla="*/ 0 w 6378162"/>
              <a:gd name="connsiteY0" fmla="*/ 6858478 h 6858478"/>
              <a:gd name="connsiteX1" fmla="*/ 6378162 w 6378162"/>
              <a:gd name="connsiteY1" fmla="*/ 6858478 h 6858478"/>
              <a:gd name="connsiteX2" fmla="*/ 3201787 w 6378162"/>
              <a:gd name="connsiteY2" fmla="*/ 0 h 6858478"/>
              <a:gd name="connsiteX3" fmla="*/ 3196210 w 6378162"/>
              <a:gd name="connsiteY3" fmla="*/ 0 h 6858478"/>
              <a:gd name="connsiteX4" fmla="*/ 2129982 w 6378162"/>
              <a:gd name="connsiteY4" fmla="*/ 0 h 6858478"/>
              <a:gd name="connsiteX5" fmla="*/ 0 w 6378162"/>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8162" h="6858478">
                <a:moveTo>
                  <a:pt x="0" y="6858478"/>
                </a:moveTo>
                <a:lnTo>
                  <a:pt x="6378162" y="6858478"/>
                </a:lnTo>
                <a:lnTo>
                  <a:pt x="3201787" y="0"/>
                </a:lnTo>
                <a:lnTo>
                  <a:pt x="3196210" y="0"/>
                </a:lnTo>
                <a:lnTo>
                  <a:pt x="2129982" y="0"/>
                </a:lnTo>
                <a:lnTo>
                  <a:pt x="0" y="0"/>
                </a:lnTo>
                <a:close/>
              </a:path>
            </a:pathLst>
          </a:custGeom>
          <a:solidFill>
            <a:sysClr val="windowText" lastClr="000000">
              <a:lumMod val="85000"/>
              <a:lumOff val="15000"/>
              <a:alpha val="70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2D92A3ED-9854-4AD9-88FB-0EC89C939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3" y="-478"/>
            <a:ext cx="5972343" cy="6858478"/>
          </a:xfrm>
          <a:custGeom>
            <a:avLst/>
            <a:gdLst>
              <a:gd name="connsiteX0" fmla="*/ 0 w 5972343"/>
              <a:gd name="connsiteY0" fmla="*/ 6858478 h 6858478"/>
              <a:gd name="connsiteX1" fmla="*/ 5972343 w 5972343"/>
              <a:gd name="connsiteY1" fmla="*/ 6858478 h 6858478"/>
              <a:gd name="connsiteX2" fmla="*/ 2795968 w 5972343"/>
              <a:gd name="connsiteY2" fmla="*/ 0 h 6858478"/>
              <a:gd name="connsiteX3" fmla="*/ 2790391 w 5972343"/>
              <a:gd name="connsiteY3" fmla="*/ 0 h 6858478"/>
              <a:gd name="connsiteX4" fmla="*/ 1724163 w 5972343"/>
              <a:gd name="connsiteY4" fmla="*/ 0 h 6858478"/>
              <a:gd name="connsiteX5" fmla="*/ 0 w 5972343"/>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2343" h="6858478">
                <a:moveTo>
                  <a:pt x="0" y="6858478"/>
                </a:moveTo>
                <a:lnTo>
                  <a:pt x="5972343" y="6858478"/>
                </a:lnTo>
                <a:lnTo>
                  <a:pt x="2795968" y="0"/>
                </a:lnTo>
                <a:lnTo>
                  <a:pt x="2790391" y="0"/>
                </a:lnTo>
                <a:lnTo>
                  <a:pt x="1724163" y="0"/>
                </a:lnTo>
                <a:lnTo>
                  <a:pt x="0" y="0"/>
                </a:lnTo>
                <a:close/>
              </a:path>
            </a:pathLst>
          </a:custGeom>
          <a:solidFill>
            <a:sysClr val="windowText" lastClr="000000">
              <a:lumMod val="85000"/>
              <a:lumOff val="15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199" y="442762"/>
            <a:ext cx="3276601" cy="3294351"/>
          </a:xfrm>
        </p:spPr>
        <p:txBody>
          <a:bodyPr>
            <a:normAutofit/>
          </a:bodyPr>
          <a:lstStyle/>
          <a:p>
            <a:r>
              <a:rPr lang="en-US">
                <a:solidFill>
                  <a:schemeClr val="bg1"/>
                </a:solidFill>
              </a:rPr>
              <a:t>Outline – Data Visualization </a:t>
            </a:r>
          </a:p>
        </p:txBody>
      </p:sp>
      <p:graphicFrame>
        <p:nvGraphicFramePr>
          <p:cNvPr id="5" name="Content Placeholder 2">
            <a:extLst>
              <a:ext uri="{FF2B5EF4-FFF2-40B4-BE49-F238E27FC236}">
                <a16:creationId xmlns:a16="http://schemas.microsoft.com/office/drawing/2014/main" id="{2FF5FAA9-DFD0-457B-BA26-8E944AF4983B}"/>
              </a:ext>
            </a:extLst>
          </p:cNvPr>
          <p:cNvGraphicFramePr>
            <a:graphicFrameLocks noGrp="1"/>
          </p:cNvGraphicFramePr>
          <p:nvPr>
            <p:ph idx="1"/>
          </p:nvPr>
        </p:nvGraphicFramePr>
        <p:xfrm>
          <a:off x="6143708" y="1137684"/>
          <a:ext cx="5337975" cy="5082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6549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4" name="Rectangle 7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51560" y="586822"/>
            <a:ext cx="3657600" cy="1645920"/>
          </a:xfrm>
        </p:spPr>
        <p:txBody>
          <a:bodyPr>
            <a:normAutofit/>
          </a:bodyPr>
          <a:lstStyle/>
          <a:p>
            <a:r>
              <a:rPr lang="en-ID" sz="3200"/>
              <a:t>Visualizing Amounts</a:t>
            </a:r>
            <a:endParaRPr lang="en-US" sz="3200"/>
          </a:p>
        </p:txBody>
      </p:sp>
      <p:sp>
        <p:nvSpPr>
          <p:cNvPr id="76" name="Rectangle 7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78" name="Rectangle 7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250106" y="586822"/>
            <a:ext cx="6106742" cy="1645920"/>
          </a:xfrm>
        </p:spPr>
        <p:txBody>
          <a:bodyPr anchor="ctr">
            <a:normAutofit/>
          </a:bodyPr>
          <a:lstStyle/>
          <a:p>
            <a:r>
              <a:rPr lang="en-ID" sz="1800"/>
              <a:t>We are interested in the magnitude of some set of numbers.</a:t>
            </a:r>
          </a:p>
          <a:p>
            <a:r>
              <a:rPr lang="en-ID" sz="1800"/>
              <a:t>Samples of visualization: </a:t>
            </a:r>
            <a:r>
              <a:rPr lang="en-ID" sz="1800" b="1"/>
              <a:t>Bar and Stacked Bars</a:t>
            </a:r>
            <a:endParaRPr lang="en-US" sz="1800" b="1"/>
          </a:p>
        </p:txBody>
      </p:sp>
      <p:pic>
        <p:nvPicPr>
          <p:cNvPr id="16386"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557783" y="2765209"/>
            <a:ext cx="5481509" cy="341223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198781" y="3325290"/>
            <a:ext cx="5523082" cy="229207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8653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1DEB374-A1D0-48A1-B178-959E6F243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3" y="-478"/>
            <a:ext cx="6378162" cy="6858478"/>
          </a:xfrm>
          <a:custGeom>
            <a:avLst/>
            <a:gdLst>
              <a:gd name="connsiteX0" fmla="*/ 0 w 6378162"/>
              <a:gd name="connsiteY0" fmla="*/ 6858478 h 6858478"/>
              <a:gd name="connsiteX1" fmla="*/ 6378162 w 6378162"/>
              <a:gd name="connsiteY1" fmla="*/ 6858478 h 6858478"/>
              <a:gd name="connsiteX2" fmla="*/ 3201787 w 6378162"/>
              <a:gd name="connsiteY2" fmla="*/ 0 h 6858478"/>
              <a:gd name="connsiteX3" fmla="*/ 3196210 w 6378162"/>
              <a:gd name="connsiteY3" fmla="*/ 0 h 6858478"/>
              <a:gd name="connsiteX4" fmla="*/ 2129982 w 6378162"/>
              <a:gd name="connsiteY4" fmla="*/ 0 h 6858478"/>
              <a:gd name="connsiteX5" fmla="*/ 0 w 6378162"/>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8162" h="6858478">
                <a:moveTo>
                  <a:pt x="0" y="6858478"/>
                </a:moveTo>
                <a:lnTo>
                  <a:pt x="6378162" y="6858478"/>
                </a:lnTo>
                <a:lnTo>
                  <a:pt x="3201787" y="0"/>
                </a:lnTo>
                <a:lnTo>
                  <a:pt x="3196210" y="0"/>
                </a:lnTo>
                <a:lnTo>
                  <a:pt x="2129982" y="0"/>
                </a:lnTo>
                <a:lnTo>
                  <a:pt x="0" y="0"/>
                </a:lnTo>
                <a:close/>
              </a:path>
            </a:pathLst>
          </a:custGeom>
          <a:solidFill>
            <a:sysClr val="windowText" lastClr="000000">
              <a:lumMod val="85000"/>
              <a:lumOff val="15000"/>
              <a:alpha val="70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2D92A3ED-9854-4AD9-88FB-0EC89C939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3" y="-478"/>
            <a:ext cx="5972343" cy="6858478"/>
          </a:xfrm>
          <a:custGeom>
            <a:avLst/>
            <a:gdLst>
              <a:gd name="connsiteX0" fmla="*/ 0 w 5972343"/>
              <a:gd name="connsiteY0" fmla="*/ 6858478 h 6858478"/>
              <a:gd name="connsiteX1" fmla="*/ 5972343 w 5972343"/>
              <a:gd name="connsiteY1" fmla="*/ 6858478 h 6858478"/>
              <a:gd name="connsiteX2" fmla="*/ 2795968 w 5972343"/>
              <a:gd name="connsiteY2" fmla="*/ 0 h 6858478"/>
              <a:gd name="connsiteX3" fmla="*/ 2790391 w 5972343"/>
              <a:gd name="connsiteY3" fmla="*/ 0 h 6858478"/>
              <a:gd name="connsiteX4" fmla="*/ 1724163 w 5972343"/>
              <a:gd name="connsiteY4" fmla="*/ 0 h 6858478"/>
              <a:gd name="connsiteX5" fmla="*/ 0 w 5972343"/>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2343" h="6858478">
                <a:moveTo>
                  <a:pt x="0" y="6858478"/>
                </a:moveTo>
                <a:lnTo>
                  <a:pt x="5972343" y="6858478"/>
                </a:lnTo>
                <a:lnTo>
                  <a:pt x="2795968" y="0"/>
                </a:lnTo>
                <a:lnTo>
                  <a:pt x="2790391" y="0"/>
                </a:lnTo>
                <a:lnTo>
                  <a:pt x="1724163" y="0"/>
                </a:lnTo>
                <a:lnTo>
                  <a:pt x="0" y="0"/>
                </a:lnTo>
                <a:close/>
              </a:path>
            </a:pathLst>
          </a:custGeom>
          <a:solidFill>
            <a:sysClr val="windowText" lastClr="000000">
              <a:lumMod val="85000"/>
              <a:lumOff val="15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199" y="442762"/>
            <a:ext cx="3276601" cy="3294351"/>
          </a:xfrm>
        </p:spPr>
        <p:txBody>
          <a:bodyPr>
            <a:normAutofit/>
          </a:bodyPr>
          <a:lstStyle/>
          <a:p>
            <a:r>
              <a:rPr lang="en-US">
                <a:solidFill>
                  <a:schemeClr val="bg1"/>
                </a:solidFill>
              </a:rPr>
              <a:t>Outline – Data Visualization </a:t>
            </a:r>
          </a:p>
        </p:txBody>
      </p:sp>
      <p:graphicFrame>
        <p:nvGraphicFramePr>
          <p:cNvPr id="5" name="Content Placeholder 2">
            <a:extLst>
              <a:ext uri="{FF2B5EF4-FFF2-40B4-BE49-F238E27FC236}">
                <a16:creationId xmlns:a16="http://schemas.microsoft.com/office/drawing/2014/main" id="{2FF5FAA9-DFD0-457B-BA26-8E944AF4983B}"/>
              </a:ext>
            </a:extLst>
          </p:cNvPr>
          <p:cNvGraphicFramePr>
            <a:graphicFrameLocks noGrp="1"/>
          </p:cNvGraphicFramePr>
          <p:nvPr>
            <p:ph idx="1"/>
            <p:extLst>
              <p:ext uri="{D42A27DB-BD31-4B8C-83A1-F6EECF244321}">
                <p14:modId xmlns:p14="http://schemas.microsoft.com/office/powerpoint/2010/main" val="1437397518"/>
              </p:ext>
            </p:extLst>
          </p:nvPr>
        </p:nvGraphicFramePr>
        <p:xfrm>
          <a:off x="6143708" y="1137684"/>
          <a:ext cx="5337975" cy="5082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6146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13" name="Rectangle 71">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5200"/>
              <a:t>Visualizing Amounts</a:t>
            </a:r>
          </a:p>
        </p:txBody>
      </p:sp>
      <p:sp useBgFill="1">
        <p:nvSpPr>
          <p:cNvPr id="17414" name="Rectangle 73">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1220089" y="1511968"/>
            <a:ext cx="9751823" cy="582612"/>
          </a:xfrm>
        </p:spPr>
        <p:txBody>
          <a:bodyPr vert="horz" lIns="91440" tIns="45720" rIns="91440" bIns="45720" rtlCol="0" anchor="ctr">
            <a:normAutofit/>
          </a:bodyPr>
          <a:lstStyle/>
          <a:p>
            <a:pPr marL="0" indent="0" algn="ctr">
              <a:buNone/>
            </a:pPr>
            <a:r>
              <a:rPr lang="en-US" sz="2400"/>
              <a:t>Samples of visualization: </a:t>
            </a:r>
            <a:r>
              <a:rPr lang="en-US" sz="2400" b="1"/>
              <a:t>Dot plot and Heatmap</a:t>
            </a:r>
          </a:p>
        </p:txBody>
      </p:sp>
      <p:sp>
        <p:nvSpPr>
          <p:cNvPr id="17415" name="Rectangle 75">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7411"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838199" y="2737148"/>
            <a:ext cx="5140661" cy="320456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0"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591660" y="2399494"/>
            <a:ext cx="4383619" cy="387987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0498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4" name="Rectangle 7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51560" y="586822"/>
            <a:ext cx="3657600" cy="1645920"/>
          </a:xfrm>
        </p:spPr>
        <p:txBody>
          <a:bodyPr>
            <a:normAutofit/>
          </a:bodyPr>
          <a:lstStyle/>
          <a:p>
            <a:r>
              <a:rPr lang="en-ID" sz="3200"/>
              <a:t>Visualizing Distributions</a:t>
            </a:r>
            <a:endParaRPr lang="en-US" sz="3200"/>
          </a:p>
        </p:txBody>
      </p:sp>
      <p:sp>
        <p:nvSpPr>
          <p:cNvPr id="76" name="Rectangle 7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78" name="Rectangle 7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250105" y="586822"/>
            <a:ext cx="6535765" cy="1645920"/>
          </a:xfrm>
        </p:spPr>
        <p:txBody>
          <a:bodyPr anchor="ctr">
            <a:normAutofit/>
          </a:bodyPr>
          <a:lstStyle/>
          <a:p>
            <a:r>
              <a:rPr lang="en-US" sz="1800" dirty="0"/>
              <a:t>Understand how a particular variable is distributed in a dataset.</a:t>
            </a:r>
          </a:p>
          <a:p>
            <a:r>
              <a:rPr lang="en-US" sz="1800" dirty="0"/>
              <a:t>Sample of visualization: </a:t>
            </a:r>
            <a:r>
              <a:rPr lang="en-ID" sz="1800" b="1" dirty="0"/>
              <a:t>Histograms and Density Plots</a:t>
            </a:r>
            <a:endParaRPr lang="en-US" sz="1800" b="1" dirty="0"/>
          </a:p>
        </p:txBody>
      </p:sp>
      <p:pic>
        <p:nvPicPr>
          <p:cNvPr id="18434"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557783" y="2739787"/>
            <a:ext cx="5481509" cy="346308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198781" y="2745366"/>
            <a:ext cx="5523082" cy="34519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0531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62" name="Rectangle 72">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463" name="Rectangle 7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Visualizing Distributions</a:t>
            </a:r>
          </a:p>
        </p:txBody>
      </p:sp>
      <p:sp>
        <p:nvSpPr>
          <p:cNvPr id="3" name="Content Placeholder 2"/>
          <p:cNvSpPr>
            <a:spLocks noGrp="1"/>
          </p:cNvSpPr>
          <p:nvPr>
            <p:ph idx="1"/>
          </p:nvPr>
        </p:nvSpPr>
        <p:spPr>
          <a:xfrm>
            <a:off x="6382512" y="498698"/>
            <a:ext cx="4940808" cy="1185353"/>
          </a:xfrm>
        </p:spPr>
        <p:txBody>
          <a:bodyPr vert="horz" lIns="91440" tIns="45720" rIns="91440" bIns="45720" rtlCol="0" anchor="ctr">
            <a:normAutofit/>
          </a:bodyPr>
          <a:lstStyle/>
          <a:p>
            <a:pPr marL="0" indent="0">
              <a:buNone/>
            </a:pPr>
            <a:r>
              <a:rPr lang="en-US" sz="2400"/>
              <a:t>Sample of visualization: </a:t>
            </a:r>
            <a:r>
              <a:rPr lang="en-US" sz="2400" b="1"/>
              <a:t>Multiple Distributions</a:t>
            </a:r>
          </a:p>
        </p:txBody>
      </p:sp>
      <p:sp>
        <p:nvSpPr>
          <p:cNvPr id="19464" name="Rectangle 7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65" name="Rectangle 7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459"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549058" y="2591912"/>
            <a:ext cx="5431536" cy="320460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211408" y="2648003"/>
            <a:ext cx="5431536" cy="308239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4232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51560" y="586822"/>
            <a:ext cx="3657600" cy="1645920"/>
          </a:xfrm>
        </p:spPr>
        <p:txBody>
          <a:bodyPr>
            <a:normAutofit/>
          </a:bodyPr>
          <a:lstStyle/>
          <a:p>
            <a:r>
              <a:rPr lang="en-US" sz="3200"/>
              <a:t>Visualizing Distributions</a:t>
            </a:r>
          </a:p>
        </p:txBody>
      </p:sp>
      <p:sp>
        <p:nvSpPr>
          <p:cNvPr id="14" name="Rectangle 13">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250106" y="586822"/>
            <a:ext cx="6106742" cy="1645920"/>
          </a:xfrm>
        </p:spPr>
        <p:txBody>
          <a:bodyPr anchor="ctr">
            <a:normAutofit/>
          </a:bodyPr>
          <a:lstStyle/>
          <a:p>
            <a:r>
              <a:rPr lang="en-US" sz="1800" b="1"/>
              <a:t>Empirical cumulative distribution functions (ECDFs)</a:t>
            </a:r>
            <a:r>
              <a:rPr lang="en-US" sz="1800"/>
              <a:t>, no arbitrary parameter choices, and they show all of the data at once. </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7783" y="2778913"/>
            <a:ext cx="5481509" cy="3384831"/>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98781" y="2793693"/>
            <a:ext cx="5523082" cy="3355272"/>
          </a:xfrm>
          <a:prstGeom prst="rect">
            <a:avLst/>
          </a:prstGeom>
        </p:spPr>
      </p:pic>
    </p:spTree>
    <p:extLst>
      <p:ext uri="{BB962C8B-B14F-4D97-AF65-F5344CB8AC3E}">
        <p14:creationId xmlns:p14="http://schemas.microsoft.com/office/powerpoint/2010/main" val="12287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51560" y="586822"/>
            <a:ext cx="3657600" cy="1645920"/>
          </a:xfrm>
        </p:spPr>
        <p:txBody>
          <a:bodyPr>
            <a:normAutofit/>
          </a:bodyPr>
          <a:lstStyle/>
          <a:p>
            <a:r>
              <a:rPr lang="en-US" sz="3200"/>
              <a:t>Visualizing Distributions</a:t>
            </a:r>
          </a:p>
        </p:txBody>
      </p:sp>
      <p:sp>
        <p:nvSpPr>
          <p:cNvPr id="14" name="Rectangle 13">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250106" y="586822"/>
            <a:ext cx="6106742" cy="1645920"/>
          </a:xfrm>
        </p:spPr>
        <p:txBody>
          <a:bodyPr anchor="ctr">
            <a:normAutofit/>
          </a:bodyPr>
          <a:lstStyle/>
          <a:p>
            <a:r>
              <a:rPr lang="en-US" sz="1800" b="1"/>
              <a:t>Quantile-quantile (q-q) plots </a:t>
            </a:r>
            <a:r>
              <a:rPr lang="en-US" sz="1800"/>
              <a:t>are useful when we want to determine to what extent the observed data points do or do not follow a given distribution. </a:t>
            </a:r>
          </a:p>
          <a:p>
            <a:endParaRPr lang="en-US" sz="180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0965" y="2729397"/>
            <a:ext cx="3555144" cy="3483864"/>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78088" y="2729397"/>
            <a:ext cx="3564467" cy="3483864"/>
          </a:xfrm>
          <a:prstGeom prst="rect">
            <a:avLst/>
          </a:prstGeom>
        </p:spPr>
      </p:pic>
    </p:spTree>
    <p:extLst>
      <p:ext uri="{BB962C8B-B14F-4D97-AF65-F5344CB8AC3E}">
        <p14:creationId xmlns:p14="http://schemas.microsoft.com/office/powerpoint/2010/main" val="3436871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71094" y="1161288"/>
            <a:ext cx="3438144" cy="1124712"/>
          </a:xfrm>
        </p:spPr>
        <p:txBody>
          <a:bodyPr anchor="b">
            <a:normAutofit/>
          </a:bodyPr>
          <a:lstStyle/>
          <a:p>
            <a:r>
              <a:rPr lang="en-US" sz="2800"/>
              <a:t>Visualizing Many Distributions at Once</a:t>
            </a:r>
          </a:p>
        </p:txBody>
      </p:sp>
      <p:sp>
        <p:nvSpPr>
          <p:cNvPr id="21" name="Rectangle 2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371094" y="2718054"/>
            <a:ext cx="3438906" cy="3207258"/>
          </a:xfrm>
        </p:spPr>
        <p:txBody>
          <a:bodyPr anchor="t">
            <a:normAutofit/>
          </a:bodyPr>
          <a:lstStyle/>
          <a:p>
            <a:r>
              <a:rPr lang="en-US" sz="1700"/>
              <a:t>Think in terms of the </a:t>
            </a:r>
            <a:r>
              <a:rPr lang="en-US" sz="1700" b="1"/>
              <a:t>response variable </a:t>
            </a:r>
            <a:r>
              <a:rPr lang="en-US" sz="1700"/>
              <a:t>and one or more </a:t>
            </a:r>
            <a:r>
              <a:rPr lang="en-US" sz="1700" b="1"/>
              <a:t>grouping variables</a:t>
            </a:r>
            <a:r>
              <a:rPr lang="en-US" sz="1700"/>
              <a:t>. The </a:t>
            </a:r>
            <a:r>
              <a:rPr lang="en-US" sz="1700" i="1"/>
              <a:t>response variable </a:t>
            </a:r>
            <a:r>
              <a:rPr lang="en-US" sz="1700"/>
              <a:t>is the variable whose distributions we want to show. The </a:t>
            </a:r>
            <a:r>
              <a:rPr lang="en-US" sz="1700" i="1"/>
              <a:t>grouping variables </a:t>
            </a:r>
            <a:r>
              <a:rPr lang="en-US" sz="1700"/>
              <a:t>define subsets of the data with distinct distributions of the response variable. Sample: </a:t>
            </a:r>
            <a:r>
              <a:rPr lang="en-US" sz="1700" b="1"/>
              <a:t>Boxplot</a:t>
            </a:r>
            <a:r>
              <a:rPr lang="en-US" sz="1700"/>
              <a:t>.</a:t>
            </a:r>
          </a:p>
        </p:txBody>
      </p:sp>
      <p:grpSp>
        <p:nvGrpSpPr>
          <p:cNvPr id="10" name="Group 9"/>
          <p:cNvGrpSpPr/>
          <p:nvPr/>
        </p:nvGrpSpPr>
        <p:grpSpPr>
          <a:xfrm>
            <a:off x="4898967" y="2708817"/>
            <a:ext cx="6921939" cy="1549606"/>
            <a:chOff x="838200" y="3614733"/>
            <a:chExt cx="10308230" cy="2307691"/>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3617843"/>
              <a:ext cx="3608782" cy="2304581"/>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39263" y="3614733"/>
              <a:ext cx="3607167" cy="2307691"/>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23927" y="3879778"/>
              <a:ext cx="1702834" cy="1619876"/>
            </a:xfrm>
            <a:prstGeom prst="rect">
              <a:avLst/>
            </a:prstGeom>
            <a:ln>
              <a:solidFill>
                <a:srgbClr val="C00000"/>
              </a:solidFill>
            </a:ln>
          </p:spPr>
        </p:pic>
      </p:grpSp>
    </p:spTree>
    <p:extLst>
      <p:ext uri="{BB962C8B-B14F-4D97-AF65-F5344CB8AC3E}">
        <p14:creationId xmlns:p14="http://schemas.microsoft.com/office/powerpoint/2010/main" val="2781014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Boxplot Definition</a:t>
            </a:r>
          </a:p>
        </p:txBody>
      </p:sp>
      <p:sp>
        <p:nvSpPr>
          <p:cNvPr id="3" name="Content Placeholder 2"/>
          <p:cNvSpPr>
            <a:spLocks noGrp="1"/>
          </p:cNvSpPr>
          <p:nvPr>
            <p:ph idx="1"/>
          </p:nvPr>
        </p:nvSpPr>
        <p:spPr>
          <a:xfrm>
            <a:off x="6382512" y="498698"/>
            <a:ext cx="4940808" cy="1185353"/>
          </a:xfrm>
        </p:spPr>
        <p:txBody>
          <a:bodyPr vert="horz" lIns="91440" tIns="45720" rIns="91440" bIns="45720" rtlCol="0" anchor="ctr">
            <a:normAutofit/>
          </a:bodyPr>
          <a:lstStyle/>
          <a:p>
            <a:pPr marL="0" indent="0">
              <a:buNone/>
            </a:pPr>
            <a:r>
              <a:rPr lang="en-US" sz="2400" dirty="0"/>
              <a:t>Show distributions by depicting groups of numerical data through quartiles. </a:t>
            </a:r>
          </a:p>
        </p:txBody>
      </p:sp>
      <p:sp>
        <p:nvSpPr>
          <p:cNvPr id="15" name="Rectangle 1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61706" y="2091095"/>
            <a:ext cx="4206240" cy="4206240"/>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11408" y="2831317"/>
            <a:ext cx="5431536" cy="2715768"/>
          </a:xfrm>
          <a:prstGeom prst="rect">
            <a:avLst/>
          </a:prstGeom>
        </p:spPr>
      </p:pic>
    </p:spTree>
    <p:extLst>
      <p:ext uri="{BB962C8B-B14F-4D97-AF65-F5344CB8AC3E}">
        <p14:creationId xmlns:p14="http://schemas.microsoft.com/office/powerpoint/2010/main" val="2611398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4">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9768" y="411480"/>
            <a:ext cx="11201400" cy="1106424"/>
          </a:xfrm>
        </p:spPr>
        <p:txBody>
          <a:bodyPr>
            <a:normAutofit/>
          </a:bodyPr>
          <a:lstStyle/>
          <a:p>
            <a:r>
              <a:rPr lang="en-US" sz="3600"/>
              <a:t>Visualizing Many Distributions at Once</a:t>
            </a:r>
          </a:p>
        </p:txBody>
      </p:sp>
      <p:sp>
        <p:nvSpPr>
          <p:cNvPr id="26" name="Rectangle 16">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7" name="Rectangle 18">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7938752" y="2020824"/>
            <a:ext cx="3455097" cy="3959352"/>
          </a:xfrm>
        </p:spPr>
        <p:txBody>
          <a:bodyPr anchor="ctr">
            <a:normAutofit/>
          </a:bodyPr>
          <a:lstStyle/>
          <a:p>
            <a:r>
              <a:rPr lang="en-US" sz="1800"/>
              <a:t>Violins can be used whenever one would other‐wise use a boxplot.</a:t>
            </a:r>
          </a:p>
          <a:p>
            <a:r>
              <a:rPr lang="en-US" sz="1800"/>
              <a:t>Violin plots will accurately represent bimodal data whereas a boxplot will not. </a:t>
            </a:r>
          </a:p>
          <a:p>
            <a:endParaRPr lang="en-US" sz="1800"/>
          </a:p>
        </p:txBody>
      </p:sp>
      <p:grpSp>
        <p:nvGrpSpPr>
          <p:cNvPr id="10" name="Group 9"/>
          <p:cNvGrpSpPr/>
          <p:nvPr/>
        </p:nvGrpSpPr>
        <p:grpSpPr>
          <a:xfrm>
            <a:off x="429768" y="3196059"/>
            <a:ext cx="6702553" cy="1563161"/>
            <a:chOff x="838200" y="3552663"/>
            <a:chExt cx="10161104" cy="2369761"/>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3617843"/>
              <a:ext cx="3608782" cy="2304581"/>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57667" y="3828557"/>
              <a:ext cx="1702834" cy="1561967"/>
            </a:xfrm>
            <a:prstGeom prst="rect">
              <a:avLst/>
            </a:prstGeom>
            <a:ln>
              <a:solidFill>
                <a:srgbClr val="C00000"/>
              </a:solidFill>
            </a:ln>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69969" y="3552663"/>
              <a:ext cx="3729335" cy="2369761"/>
            </a:xfrm>
            <a:prstGeom prst="rect">
              <a:avLst/>
            </a:prstGeom>
          </p:spPr>
        </p:pic>
      </p:grpSp>
    </p:spTree>
    <p:extLst>
      <p:ext uri="{BB962C8B-B14F-4D97-AF65-F5344CB8AC3E}">
        <p14:creationId xmlns:p14="http://schemas.microsoft.com/office/powerpoint/2010/main" val="1184286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5200"/>
              <a:t>Violin Plot Definition</a:t>
            </a:r>
          </a:p>
        </p:txBody>
      </p:sp>
      <p:sp useBgFill="1">
        <p:nvSpPr>
          <p:cNvPr id="21" name="Rectangle 13">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1220089" y="1511968"/>
            <a:ext cx="9751823" cy="582612"/>
          </a:xfrm>
        </p:spPr>
        <p:txBody>
          <a:bodyPr vert="horz" lIns="91440" tIns="45720" rIns="91440" bIns="45720" rtlCol="0" anchor="ctr">
            <a:normAutofit/>
          </a:bodyPr>
          <a:lstStyle/>
          <a:p>
            <a:pPr marL="0" indent="0" algn="ctr">
              <a:buNone/>
            </a:pPr>
            <a:r>
              <a:rPr lang="en-US" sz="2400" dirty="0"/>
              <a:t>Visualize the distribution and its probability density = boxplot + density plot.</a:t>
            </a:r>
            <a:endParaRPr lang="en-US" sz="2400"/>
          </a:p>
        </p:txBody>
      </p:sp>
      <p:sp>
        <p:nvSpPr>
          <p:cNvPr id="22" name="Rectangle 15">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199" y="3189210"/>
            <a:ext cx="5140661" cy="2300445"/>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48206" y="2399494"/>
            <a:ext cx="4270528" cy="3879878"/>
          </a:xfrm>
          <a:prstGeom prst="rect">
            <a:avLst/>
          </a:prstGeom>
        </p:spPr>
      </p:pic>
    </p:spTree>
    <p:extLst>
      <p:ext uri="{BB962C8B-B14F-4D97-AF65-F5344CB8AC3E}">
        <p14:creationId xmlns:p14="http://schemas.microsoft.com/office/powerpoint/2010/main" val="4023112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5200"/>
              <a:t>Ridgeline Plot Definition</a:t>
            </a:r>
          </a:p>
        </p:txBody>
      </p:sp>
      <p:sp useBgFill="1">
        <p:nvSpPr>
          <p:cNvPr id="12" name="Rectangle 11">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1220089" y="1511968"/>
            <a:ext cx="9751823" cy="582612"/>
          </a:xfrm>
        </p:spPr>
        <p:txBody>
          <a:bodyPr vert="horz" lIns="91440" tIns="45720" rIns="91440" bIns="45720" rtlCol="0" anchor="ctr">
            <a:normAutofit/>
          </a:bodyPr>
          <a:lstStyle/>
          <a:p>
            <a:pPr marL="0" indent="0" algn="ctr">
              <a:buNone/>
            </a:pPr>
            <a:r>
              <a:rPr lang="en-US" sz="2200"/>
              <a:t>It looks like mountain ridgeline </a:t>
            </a:r>
            <a:r>
              <a:rPr lang="en-US" sz="2200">
                <a:sym typeface="Wingdings"/>
              </a:rPr>
              <a:t>. Use it to show trends of distribution over time. </a:t>
            </a:r>
          </a:p>
        </p:txBody>
      </p:sp>
      <p:sp>
        <p:nvSpPr>
          <p:cNvPr id="14" name="Rectangle 13">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199" y="3009286"/>
            <a:ext cx="5140661" cy="2660292"/>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13142" y="2791043"/>
            <a:ext cx="5140656" cy="3096780"/>
          </a:xfrm>
          <a:prstGeom prst="rect">
            <a:avLst/>
          </a:prstGeom>
        </p:spPr>
      </p:pic>
    </p:spTree>
    <p:extLst>
      <p:ext uri="{BB962C8B-B14F-4D97-AF65-F5344CB8AC3E}">
        <p14:creationId xmlns:p14="http://schemas.microsoft.com/office/powerpoint/2010/main" val="294708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4" name="Freeform: Shape 7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6" name="Freeform: Shape 7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71094" y="1161288"/>
            <a:ext cx="3438144" cy="1239012"/>
          </a:xfrm>
        </p:spPr>
        <p:txBody>
          <a:bodyPr anchor="ctr">
            <a:normAutofit/>
          </a:bodyPr>
          <a:lstStyle/>
          <a:p>
            <a:r>
              <a:rPr lang="en-ID" sz="2800"/>
              <a:t>Bad Visualizations are Everywhere</a:t>
            </a:r>
            <a:endParaRPr lang="en-US" sz="2800"/>
          </a:p>
        </p:txBody>
      </p:sp>
      <p:sp>
        <p:nvSpPr>
          <p:cNvPr id="78" name="Rectangle 7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371093" y="2718054"/>
            <a:ext cx="4455673" cy="3762406"/>
          </a:xfrm>
        </p:spPr>
        <p:txBody>
          <a:bodyPr anchor="t">
            <a:normAutofit fontScale="92500" lnSpcReduction="10000"/>
          </a:bodyPr>
          <a:lstStyle/>
          <a:p>
            <a:pPr marL="0" indent="0">
              <a:buNone/>
            </a:pPr>
            <a:r>
              <a:rPr lang="en-ID" sz="1600" b="1" dirty="0"/>
              <a:t>We are Not Good in Visualization!</a:t>
            </a:r>
          </a:p>
          <a:p>
            <a:pPr>
              <a:buFont typeface="Wingdings" pitchFamily="2" charset="2"/>
              <a:buChar char="§"/>
            </a:pPr>
            <a:r>
              <a:rPr lang="en-US" sz="1600" b="1" dirty="0"/>
              <a:t>Visualization</a:t>
            </a:r>
            <a:r>
              <a:rPr lang="en-US" sz="1600" dirty="0"/>
              <a:t> = science + art</a:t>
            </a:r>
          </a:p>
          <a:p>
            <a:r>
              <a:rPr lang="en-ID" sz="1600" b="1" dirty="0"/>
              <a:t>Aesthetic</a:t>
            </a:r>
            <a:r>
              <a:rPr lang="en-ID" sz="1600" dirty="0"/>
              <a:t> = systematic + logical </a:t>
            </a:r>
          </a:p>
          <a:p>
            <a:r>
              <a:rPr lang="en-US" sz="1600" dirty="0"/>
              <a:t>Visualizing  = Mapping Data onto Aesthetics!</a:t>
            </a:r>
          </a:p>
          <a:p>
            <a:pPr marL="0" indent="0">
              <a:buNone/>
            </a:pPr>
            <a:endParaRPr lang="en-ID" sz="1600" b="1" dirty="0"/>
          </a:p>
          <a:p>
            <a:pPr marL="0" indent="0">
              <a:buNone/>
            </a:pPr>
            <a:r>
              <a:rPr lang="en-ID" sz="1600" b="1" dirty="0"/>
              <a:t>Key Principles to Avoid:</a:t>
            </a:r>
          </a:p>
          <a:p>
            <a:pPr marL="457200" indent="-457200">
              <a:buFont typeface="+mj-lt"/>
              <a:buAutoNum type="arabicPeriod"/>
            </a:pPr>
            <a:r>
              <a:rPr lang="en-US" sz="1600" dirty="0"/>
              <a:t>Understand visualization context</a:t>
            </a:r>
          </a:p>
          <a:p>
            <a:pPr marL="457200" indent="-457200">
              <a:buFont typeface="+mj-lt"/>
              <a:buAutoNum type="arabicPeriod"/>
            </a:pPr>
            <a:r>
              <a:rPr lang="en-US" sz="1600" dirty="0"/>
              <a:t>Choose an appropriate visual display</a:t>
            </a:r>
          </a:p>
          <a:p>
            <a:pPr marL="457200" indent="-457200">
              <a:buFont typeface="+mj-lt"/>
              <a:buAutoNum type="arabicPeriod"/>
            </a:pPr>
            <a:r>
              <a:rPr lang="en-US" sz="1600" dirty="0"/>
              <a:t>Eliminate clutter</a:t>
            </a:r>
          </a:p>
          <a:p>
            <a:pPr marL="457200" indent="-457200">
              <a:buFont typeface="+mj-lt"/>
              <a:buAutoNum type="arabicPeriod"/>
            </a:pPr>
            <a:r>
              <a:rPr lang="en-US" sz="1600" dirty="0"/>
              <a:t>Focus attention where you want it</a:t>
            </a:r>
          </a:p>
          <a:p>
            <a:pPr marL="457200" indent="-457200">
              <a:buFont typeface="+mj-lt"/>
              <a:buAutoNum type="arabicPeriod"/>
            </a:pPr>
            <a:r>
              <a:rPr lang="en-US" sz="1600" dirty="0"/>
              <a:t>Think like a designer</a:t>
            </a:r>
          </a:p>
          <a:p>
            <a:pPr marL="457200" indent="-457200">
              <a:buFont typeface="+mj-lt"/>
              <a:buAutoNum type="arabicPeriod"/>
            </a:pPr>
            <a:r>
              <a:rPr lang="en-US" sz="1600" dirty="0"/>
              <a:t>Tell a story (the purpose is insights)</a:t>
            </a:r>
          </a:p>
        </p:txBody>
      </p:sp>
      <p:pic>
        <p:nvPicPr>
          <p:cNvPr id="1027" name="Picture 3" descr="A diagram of different colored squares&#10;&#10;Description automatically generated with low confidence"/>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4901184" y="874886"/>
            <a:ext cx="6922008" cy="520881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4588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14141FC-8189-47F8-821A-FC9A4E91E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41248" y="510047"/>
            <a:ext cx="3300984" cy="1645920"/>
          </a:xfrm>
        </p:spPr>
        <p:txBody>
          <a:bodyPr>
            <a:normAutofit/>
          </a:bodyPr>
          <a:lstStyle/>
          <a:p>
            <a:r>
              <a:rPr lang="en-US" sz="2800"/>
              <a:t>Visualizing Proportions</a:t>
            </a:r>
          </a:p>
        </p:txBody>
      </p:sp>
      <p:sp>
        <p:nvSpPr>
          <p:cNvPr id="15" name="Rectangle 14">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981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4581144" y="510047"/>
            <a:ext cx="6858000" cy="1645920"/>
          </a:xfrm>
        </p:spPr>
        <p:txBody>
          <a:bodyPr anchor="ctr">
            <a:normAutofit/>
          </a:bodyPr>
          <a:lstStyle/>
          <a:p>
            <a:r>
              <a:rPr lang="en-US" sz="1800"/>
              <a:t>Looks simple, but visualizing proportions can be challenging, in particular when the whole is broken into many different pieces or when we want to see changes in proportions over time or across conditions. </a:t>
            </a:r>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l="12484" r="26072" b="-3"/>
          <a:stretch/>
        </p:blipFill>
        <p:spPr>
          <a:xfrm>
            <a:off x="557784" y="2606462"/>
            <a:ext cx="3584448" cy="3639312"/>
          </a:xfrm>
          <a:prstGeom prst="rect">
            <a:avLst/>
          </a:prstGeom>
        </p:spPr>
      </p:pic>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l="7830" r="19097" b="3"/>
          <a:stretch/>
        </p:blipFill>
        <p:spPr>
          <a:xfrm>
            <a:off x="4347599" y="2606462"/>
            <a:ext cx="3584448" cy="3639312"/>
          </a:xfrm>
          <a:prstGeom prst="rect">
            <a:avLst/>
          </a:prstGeom>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l="15852" r="5289" b="1"/>
          <a:stretch/>
        </p:blipFill>
        <p:spPr>
          <a:xfrm>
            <a:off x="8137415" y="2606462"/>
            <a:ext cx="3584448" cy="3639312"/>
          </a:xfrm>
          <a:prstGeom prst="rect">
            <a:avLst/>
          </a:prstGeom>
        </p:spPr>
      </p:pic>
    </p:spTree>
    <p:extLst>
      <p:ext uri="{BB962C8B-B14F-4D97-AF65-F5344CB8AC3E}">
        <p14:creationId xmlns:p14="http://schemas.microsoft.com/office/powerpoint/2010/main" val="3251584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Visualizing Proportions</a:t>
            </a:r>
          </a:p>
        </p:txBody>
      </p:sp>
      <p:sp>
        <p:nvSpPr>
          <p:cNvPr id="3" name="Content Placeholder 2"/>
          <p:cNvSpPr>
            <a:spLocks noGrp="1"/>
          </p:cNvSpPr>
          <p:nvPr>
            <p:ph idx="1"/>
          </p:nvPr>
        </p:nvSpPr>
        <p:spPr>
          <a:xfrm>
            <a:off x="7924796" y="498698"/>
            <a:ext cx="2893382" cy="1185353"/>
          </a:xfrm>
        </p:spPr>
        <p:txBody>
          <a:bodyPr vert="horz" lIns="91440" tIns="45720" rIns="91440" bIns="45720" rtlCol="0" anchor="ctr">
            <a:normAutofit/>
          </a:bodyPr>
          <a:lstStyle/>
          <a:p>
            <a:pPr marL="0" indent="0">
              <a:buNone/>
            </a:pPr>
            <a:r>
              <a:rPr lang="en-US" sz="1800" kern="1200">
                <a:solidFill>
                  <a:schemeClr val="tx1"/>
                </a:solidFill>
                <a:latin typeface="+mn-lt"/>
                <a:ea typeface="+mn-ea"/>
                <a:cs typeface="+mn-cs"/>
              </a:rPr>
              <a:t>There is no single ideal visualization that always works. </a:t>
            </a:r>
          </a:p>
        </p:txBody>
      </p:sp>
      <p:sp>
        <p:nvSpPr>
          <p:cNvPr id="16" name="Rectangle 1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9058" y="2266052"/>
            <a:ext cx="11097349" cy="3856326"/>
          </a:xfrm>
          <a:prstGeom prst="rect">
            <a:avLst/>
          </a:prstGeom>
        </p:spPr>
      </p:pic>
    </p:spTree>
    <p:extLst>
      <p:ext uri="{BB962C8B-B14F-4D97-AF65-F5344CB8AC3E}">
        <p14:creationId xmlns:p14="http://schemas.microsoft.com/office/powerpoint/2010/main" val="1667044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49E48-55B4-43FA-96F3-A3F777E0F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Visualizing Proportions</a:t>
            </a:r>
          </a:p>
        </p:txBody>
      </p:sp>
      <p:sp>
        <p:nvSpPr>
          <p:cNvPr id="3" name="Content Placeholder 2"/>
          <p:cNvSpPr>
            <a:spLocks noGrp="1"/>
          </p:cNvSpPr>
          <p:nvPr>
            <p:ph idx="1"/>
          </p:nvPr>
        </p:nvSpPr>
        <p:spPr>
          <a:xfrm>
            <a:off x="6382512" y="498698"/>
            <a:ext cx="4940808" cy="1185353"/>
          </a:xfrm>
        </p:spPr>
        <p:txBody>
          <a:bodyPr vert="horz" lIns="91440" tIns="45720" rIns="91440" bIns="45720" rtlCol="0" anchor="ctr">
            <a:normAutofit/>
          </a:bodyPr>
          <a:lstStyle/>
          <a:p>
            <a:pPr marL="0" indent="0">
              <a:buNone/>
            </a:pPr>
            <a:r>
              <a:rPr lang="en-US" sz="2400" dirty="0"/>
              <a:t>Side-by-side bars case.</a:t>
            </a:r>
            <a:endParaRPr lang="en-US" sz="2400"/>
          </a:p>
        </p:txBody>
      </p:sp>
      <p:sp>
        <p:nvSpPr>
          <p:cNvPr id="15" name="Rectangle 1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241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0040" y="2986293"/>
            <a:ext cx="3703320" cy="2370124"/>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44340" y="3045599"/>
            <a:ext cx="3703320" cy="224148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65592" y="3476847"/>
            <a:ext cx="3703320" cy="1378987"/>
          </a:xfrm>
          <a:prstGeom prst="rect">
            <a:avLst/>
          </a:prstGeom>
        </p:spPr>
      </p:pic>
    </p:spTree>
    <p:extLst>
      <p:ext uri="{BB962C8B-B14F-4D97-AF65-F5344CB8AC3E}">
        <p14:creationId xmlns:p14="http://schemas.microsoft.com/office/powerpoint/2010/main" val="1634005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4790F99-C881-47C9-B3DC-C959D4418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44152"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rtlCol="0" anchor="ctr"/>
          <a:lstStyle/>
          <a:p>
            <a:pPr defTabSz="457200"/>
            <a:endParaRPr lang="en-US"/>
          </a:p>
        </p:txBody>
      </p:sp>
      <p:sp>
        <p:nvSpPr>
          <p:cNvPr id="2" name="Title 1"/>
          <p:cNvSpPr>
            <a:spLocks noGrp="1"/>
          </p:cNvSpPr>
          <p:nvPr>
            <p:ph type="title"/>
          </p:nvPr>
        </p:nvSpPr>
        <p:spPr>
          <a:xfrm>
            <a:off x="506233" y="2218655"/>
            <a:ext cx="4343688" cy="1606163"/>
          </a:xfrm>
        </p:spPr>
        <p:txBody>
          <a:bodyPr vert="horz" lIns="91440" tIns="45720" rIns="91440" bIns="45720" rtlCol="0" anchor="b">
            <a:normAutofit/>
          </a:bodyPr>
          <a:lstStyle/>
          <a:p>
            <a:r>
              <a:rPr lang="en-US" dirty="0"/>
              <a:t>Visualizing Proportions</a:t>
            </a:r>
          </a:p>
        </p:txBody>
      </p:sp>
      <p:sp>
        <p:nvSpPr>
          <p:cNvPr id="3" name="Content Placeholder 2"/>
          <p:cNvSpPr>
            <a:spLocks noGrp="1"/>
          </p:cNvSpPr>
          <p:nvPr>
            <p:ph idx="1"/>
          </p:nvPr>
        </p:nvSpPr>
        <p:spPr>
          <a:xfrm>
            <a:off x="506233" y="3886200"/>
            <a:ext cx="3665550" cy="775494"/>
          </a:xfrm>
        </p:spPr>
        <p:txBody>
          <a:bodyPr vert="horz" lIns="91440" tIns="45720" rIns="91440" bIns="45720" rtlCol="0">
            <a:normAutofit/>
          </a:bodyPr>
          <a:lstStyle/>
          <a:p>
            <a:pPr marL="0" indent="0">
              <a:buNone/>
            </a:pPr>
            <a:r>
              <a:rPr lang="en-US" sz="2400" dirty="0"/>
              <a:t>Case of Stacked Densities</a:t>
            </a:r>
            <a:endParaRPr lang="en-US" sz="240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81669" y="449229"/>
            <a:ext cx="4371155" cy="1551760"/>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32305" y="2291997"/>
            <a:ext cx="3669882" cy="1949625"/>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81669" y="4549023"/>
            <a:ext cx="4371155" cy="1518976"/>
          </a:xfrm>
          <a:prstGeom prst="rect">
            <a:avLst/>
          </a:prstGeom>
        </p:spPr>
      </p:pic>
    </p:spTree>
    <p:extLst>
      <p:ext uri="{BB962C8B-B14F-4D97-AF65-F5344CB8AC3E}">
        <p14:creationId xmlns:p14="http://schemas.microsoft.com/office/powerpoint/2010/main" val="2415776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51560" y="586822"/>
            <a:ext cx="3657600" cy="1645920"/>
          </a:xfrm>
        </p:spPr>
        <p:txBody>
          <a:bodyPr>
            <a:normAutofit/>
          </a:bodyPr>
          <a:lstStyle/>
          <a:p>
            <a:r>
              <a:rPr lang="en-US" sz="3200"/>
              <a:t>Visualizing Nested Proportions</a:t>
            </a:r>
          </a:p>
        </p:txBody>
      </p:sp>
      <p:sp>
        <p:nvSpPr>
          <p:cNvPr id="14" name="Rectangle 13">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250106" y="586822"/>
            <a:ext cx="6106742" cy="1645920"/>
          </a:xfrm>
        </p:spPr>
        <p:txBody>
          <a:bodyPr anchor="ctr">
            <a:normAutofit/>
          </a:bodyPr>
          <a:lstStyle/>
          <a:p>
            <a:r>
              <a:rPr lang="en-US" sz="1800"/>
              <a:t>Nested proportions, because each additional categorical variable that we add creates a finer subdivision of the data nested within the previous proportions. </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0867" y="2729397"/>
            <a:ext cx="4515340" cy="3483864"/>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06279" y="2729397"/>
            <a:ext cx="5508085" cy="3483864"/>
          </a:xfrm>
          <a:prstGeom prst="rect">
            <a:avLst/>
          </a:prstGeom>
        </p:spPr>
      </p:pic>
    </p:spTree>
    <p:extLst>
      <p:ext uri="{BB962C8B-B14F-4D97-AF65-F5344CB8AC3E}">
        <p14:creationId xmlns:p14="http://schemas.microsoft.com/office/powerpoint/2010/main" val="760969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51560" y="586822"/>
            <a:ext cx="3657600" cy="1645920"/>
          </a:xfrm>
        </p:spPr>
        <p:txBody>
          <a:bodyPr>
            <a:normAutofit/>
          </a:bodyPr>
          <a:lstStyle/>
          <a:p>
            <a:r>
              <a:rPr lang="en-US" sz="3200"/>
              <a:t>Visualizing Nested Proportions</a:t>
            </a:r>
          </a:p>
        </p:txBody>
      </p:sp>
      <p:sp>
        <p:nvSpPr>
          <p:cNvPr id="17" name="Rectangle 16">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250106" y="586822"/>
            <a:ext cx="6106742" cy="1645920"/>
          </a:xfrm>
        </p:spPr>
        <p:txBody>
          <a:bodyPr anchor="ctr">
            <a:normAutofit/>
          </a:bodyPr>
          <a:lstStyle/>
          <a:p>
            <a:r>
              <a:rPr lang="en-US" sz="1800"/>
              <a:t>We can use nested map, but it is not intuitive to understand. </a:t>
            </a:r>
          </a:p>
          <a:p>
            <a:endParaRPr lang="en-US" sz="180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7840" y="2729397"/>
            <a:ext cx="4221395" cy="3483864"/>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75821" y="2729397"/>
            <a:ext cx="4569002" cy="3483864"/>
          </a:xfrm>
          <a:prstGeom prst="rect">
            <a:avLst/>
          </a:prstGeom>
        </p:spPr>
      </p:pic>
    </p:spTree>
    <p:extLst>
      <p:ext uri="{BB962C8B-B14F-4D97-AF65-F5344CB8AC3E}">
        <p14:creationId xmlns:p14="http://schemas.microsoft.com/office/powerpoint/2010/main" val="2625522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51560" y="586822"/>
            <a:ext cx="3657600" cy="1645920"/>
          </a:xfrm>
        </p:spPr>
        <p:txBody>
          <a:bodyPr>
            <a:normAutofit/>
          </a:bodyPr>
          <a:lstStyle/>
          <a:p>
            <a:r>
              <a:rPr lang="en-US" sz="3200"/>
              <a:t>Visualizing Nested Proportions</a:t>
            </a:r>
          </a:p>
        </p:txBody>
      </p:sp>
      <p:sp>
        <p:nvSpPr>
          <p:cNvPr id="14" name="Rectangle 13">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250106" y="586822"/>
            <a:ext cx="6106742" cy="1645920"/>
          </a:xfrm>
        </p:spPr>
        <p:txBody>
          <a:bodyPr anchor="ctr">
            <a:normAutofit/>
          </a:bodyPr>
          <a:lstStyle/>
          <a:p>
            <a:r>
              <a:rPr lang="en-US" sz="1800"/>
              <a:t>There are several suitable approaches to visualize such nested proportions, including </a:t>
            </a:r>
            <a:r>
              <a:rPr lang="en-US" sz="1800" b="1"/>
              <a:t>mosaic plots</a:t>
            </a:r>
            <a:r>
              <a:rPr lang="en-US" sz="1800"/>
              <a:t> and </a:t>
            </a:r>
            <a:r>
              <a:rPr lang="en-US" sz="1800" b="1"/>
              <a:t>treemaps </a:t>
            </a:r>
            <a:r>
              <a:rPr lang="en-US" sz="1800"/>
              <a:t>below.</a:t>
            </a:r>
          </a:p>
          <a:p>
            <a:endParaRPr lang="en-US" sz="180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4258" y="2729397"/>
            <a:ext cx="4648558" cy="3483864"/>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98781" y="2731558"/>
            <a:ext cx="5523082" cy="3479541"/>
          </a:xfrm>
          <a:prstGeom prst="rect">
            <a:avLst/>
          </a:prstGeom>
        </p:spPr>
      </p:pic>
    </p:spTree>
    <p:extLst>
      <p:ext uri="{BB962C8B-B14F-4D97-AF65-F5344CB8AC3E}">
        <p14:creationId xmlns:p14="http://schemas.microsoft.com/office/powerpoint/2010/main" val="3436662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5200"/>
              <a:t>Visualizing Nested Proportions</a:t>
            </a:r>
          </a:p>
        </p:txBody>
      </p:sp>
      <p:sp useBgFill="1">
        <p:nvSpPr>
          <p:cNvPr id="14" name="Rectangle 13">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1220089" y="1511968"/>
            <a:ext cx="9751823" cy="582612"/>
          </a:xfrm>
        </p:spPr>
        <p:txBody>
          <a:bodyPr vert="horz" lIns="91440" tIns="45720" rIns="91440" bIns="45720" rtlCol="0" anchor="ctr">
            <a:normAutofit/>
          </a:bodyPr>
          <a:lstStyle/>
          <a:p>
            <a:pPr marL="0" indent="0" algn="ctr">
              <a:buNone/>
            </a:pPr>
            <a:r>
              <a:rPr lang="en-US" sz="2200"/>
              <a:t>Mosaic plots, treemaps, and pie charts are OK, but choice is </a:t>
            </a:r>
            <a:r>
              <a:rPr lang="en-US" sz="2200" b="1"/>
              <a:t>parallel sets plot</a:t>
            </a:r>
            <a:r>
              <a:rPr lang="en-US" sz="2200"/>
              <a:t>. </a:t>
            </a:r>
          </a:p>
        </p:txBody>
      </p:sp>
      <p:sp>
        <p:nvSpPr>
          <p:cNvPr id="16" name="Rectangle 15">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199" y="2687995"/>
            <a:ext cx="5140661" cy="3302874"/>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13142" y="2662294"/>
            <a:ext cx="5140656" cy="3354277"/>
          </a:xfrm>
          <a:prstGeom prst="rect">
            <a:avLst/>
          </a:prstGeom>
        </p:spPr>
      </p:pic>
    </p:spTree>
    <p:extLst>
      <p:ext uri="{BB962C8B-B14F-4D97-AF65-F5344CB8AC3E}">
        <p14:creationId xmlns:p14="http://schemas.microsoft.com/office/powerpoint/2010/main" val="33181542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41248" y="510047"/>
            <a:ext cx="3300984" cy="1645920"/>
          </a:xfrm>
        </p:spPr>
        <p:txBody>
          <a:bodyPr>
            <a:normAutofit/>
          </a:bodyPr>
          <a:lstStyle/>
          <a:p>
            <a:r>
              <a:rPr lang="en-US" sz="2800"/>
              <a:t>Visualizing Associations</a:t>
            </a:r>
          </a:p>
        </p:txBody>
      </p:sp>
      <p:sp>
        <p:nvSpPr>
          <p:cNvPr id="15" name="Rectangle 14">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4581144" y="510047"/>
            <a:ext cx="6858000" cy="1645920"/>
          </a:xfrm>
        </p:spPr>
        <p:txBody>
          <a:bodyPr anchor="ctr">
            <a:normAutofit/>
          </a:bodyPr>
          <a:lstStyle/>
          <a:p>
            <a:r>
              <a:rPr lang="en-US" sz="1800"/>
              <a:t>Many datasets contain two or more quantitative variables, and we may be interested in how these variables relate to each other. For example, </a:t>
            </a:r>
            <a:r>
              <a:rPr lang="en-US" sz="1800" b="1"/>
              <a:t>Scatter Plot</a:t>
            </a:r>
            <a:r>
              <a:rPr lang="en-US" sz="1800"/>
              <a:t>. </a:t>
            </a:r>
          </a:p>
          <a:p>
            <a:endParaRPr lang="en-US" sz="180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7784" y="3036964"/>
            <a:ext cx="3584448" cy="2778307"/>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47599" y="3095392"/>
            <a:ext cx="3584448" cy="2661452"/>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37415" y="3698272"/>
            <a:ext cx="3584448" cy="1455692"/>
          </a:xfrm>
          <a:prstGeom prst="rect">
            <a:avLst/>
          </a:prstGeom>
        </p:spPr>
      </p:pic>
    </p:spTree>
    <p:extLst>
      <p:ext uri="{BB962C8B-B14F-4D97-AF65-F5344CB8AC3E}">
        <p14:creationId xmlns:p14="http://schemas.microsoft.com/office/powerpoint/2010/main" val="2534009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51560" y="586822"/>
            <a:ext cx="3657600" cy="1645920"/>
          </a:xfrm>
        </p:spPr>
        <p:txBody>
          <a:bodyPr>
            <a:normAutofit/>
          </a:bodyPr>
          <a:lstStyle/>
          <a:p>
            <a:r>
              <a:rPr lang="en-US" sz="3200"/>
              <a:t>Visualizing Associations</a:t>
            </a:r>
          </a:p>
        </p:txBody>
      </p:sp>
      <p:sp>
        <p:nvSpPr>
          <p:cNvPr id="17" name="Rectangle 16">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250106" y="586822"/>
            <a:ext cx="6106742" cy="1645920"/>
          </a:xfrm>
        </p:spPr>
        <p:txBody>
          <a:bodyPr anchor="ctr">
            <a:normAutofit/>
          </a:bodyPr>
          <a:lstStyle/>
          <a:p>
            <a:r>
              <a:rPr lang="en-US" sz="1700"/>
              <a:t>When we have more than three to four quantitative variables, all-against-all scatter‐ plot matrices quickly become unwieldy. In this case, it is more useful to quantify the amount of association between pairs of variables and visualize these quantities rather than the raw data. One common way to do this is to calculate </a:t>
            </a:r>
            <a:r>
              <a:rPr lang="en-US" sz="1700" i="1"/>
              <a:t>correlation coefficients</a:t>
            </a:r>
            <a:r>
              <a:rPr lang="en-US" sz="1700"/>
              <a:t>. </a:t>
            </a:r>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8639" y="2729397"/>
            <a:ext cx="5199797" cy="348386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98781" y="3312751"/>
            <a:ext cx="5523082" cy="2317155"/>
          </a:xfrm>
          <a:prstGeom prst="rect">
            <a:avLst/>
          </a:prstGeom>
        </p:spPr>
      </p:pic>
    </p:spTree>
    <p:extLst>
      <p:ext uri="{BB962C8B-B14F-4D97-AF65-F5344CB8AC3E}">
        <p14:creationId xmlns:p14="http://schemas.microsoft.com/office/powerpoint/2010/main" val="3302817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Basic Aesthetics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864811" y="1675227"/>
            <a:ext cx="10462378" cy="439419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94223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Visualizing Associations</a:t>
            </a:r>
          </a:p>
        </p:txBody>
      </p:sp>
      <p:sp>
        <p:nvSpPr>
          <p:cNvPr id="3" name="Content Placeholder 2"/>
          <p:cNvSpPr>
            <a:spLocks noGrp="1"/>
          </p:cNvSpPr>
          <p:nvPr>
            <p:ph idx="1"/>
          </p:nvPr>
        </p:nvSpPr>
        <p:spPr>
          <a:xfrm>
            <a:off x="6382512" y="498698"/>
            <a:ext cx="4940808" cy="1185353"/>
          </a:xfrm>
        </p:spPr>
        <p:txBody>
          <a:bodyPr vert="horz" lIns="91440" tIns="45720" rIns="91440" bIns="45720" rtlCol="0" anchor="ctr">
            <a:normAutofit/>
          </a:bodyPr>
          <a:lstStyle/>
          <a:p>
            <a:pPr marL="0" indent="0">
              <a:buNone/>
            </a:pPr>
            <a:r>
              <a:rPr lang="en-US" sz="2400" dirty="0"/>
              <a:t>Visualizations of correlation coefficients are called </a:t>
            </a:r>
            <a:r>
              <a:rPr lang="en-US" sz="2400" b="1" dirty="0"/>
              <a:t>correlograms</a:t>
            </a:r>
            <a:r>
              <a:rPr lang="en-US" sz="2400" dirty="0"/>
              <a:t>. </a:t>
            </a:r>
            <a:endParaRPr lang="en-US" sz="2400"/>
          </a:p>
        </p:txBody>
      </p:sp>
      <p:sp>
        <p:nvSpPr>
          <p:cNvPr id="14"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77170" y="2091095"/>
            <a:ext cx="4175311" cy="4206240"/>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39482" y="2086081"/>
            <a:ext cx="4175387" cy="4206240"/>
          </a:xfrm>
          <a:prstGeom prst="rect">
            <a:avLst/>
          </a:prstGeom>
        </p:spPr>
      </p:pic>
    </p:spTree>
    <p:extLst>
      <p:ext uri="{BB962C8B-B14F-4D97-AF65-F5344CB8AC3E}">
        <p14:creationId xmlns:p14="http://schemas.microsoft.com/office/powerpoint/2010/main" val="4067462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51560" y="586822"/>
            <a:ext cx="3657600" cy="1645920"/>
          </a:xfrm>
        </p:spPr>
        <p:txBody>
          <a:bodyPr>
            <a:normAutofit/>
          </a:bodyPr>
          <a:lstStyle/>
          <a:p>
            <a:r>
              <a:rPr lang="en-US" sz="3200"/>
              <a:t>Visualizing Associations</a:t>
            </a:r>
          </a:p>
        </p:txBody>
      </p:sp>
      <p:sp>
        <p:nvSpPr>
          <p:cNvPr id="14" name="Rectangle 13">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250106" y="586822"/>
            <a:ext cx="6106742" cy="1645920"/>
          </a:xfrm>
        </p:spPr>
        <p:txBody>
          <a:bodyPr anchor="ctr">
            <a:normAutofit/>
          </a:bodyPr>
          <a:lstStyle/>
          <a:p>
            <a:r>
              <a:rPr lang="en-US" sz="1800"/>
              <a:t>Dimension reduction relies on the key insight that most high-dimensional datasets consist of multiple correlated variables that convey overlapping information. Widely used technique is PCA - </a:t>
            </a:r>
            <a:r>
              <a:rPr lang="en-US" sz="1800" i="1"/>
              <a:t>Principal Components Analysis. </a:t>
            </a:r>
            <a:endParaRPr lang="en-US" sz="180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2485" y="2729397"/>
            <a:ext cx="3612104" cy="3483864"/>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98781" y="3484078"/>
            <a:ext cx="5523082" cy="1974502"/>
          </a:xfrm>
          <a:prstGeom prst="rect">
            <a:avLst/>
          </a:prstGeom>
        </p:spPr>
      </p:pic>
    </p:spTree>
    <p:extLst>
      <p:ext uri="{BB962C8B-B14F-4D97-AF65-F5344CB8AC3E}">
        <p14:creationId xmlns:p14="http://schemas.microsoft.com/office/powerpoint/2010/main" val="288905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71094" y="1161288"/>
            <a:ext cx="3438144" cy="1239012"/>
          </a:xfrm>
        </p:spPr>
        <p:txBody>
          <a:bodyPr anchor="ctr">
            <a:normAutofit/>
          </a:bodyPr>
          <a:lstStyle/>
          <a:p>
            <a:r>
              <a:rPr lang="en-US" sz="2800"/>
              <a:t>Visualizing Associations</a:t>
            </a:r>
          </a:p>
        </p:txBody>
      </p:sp>
      <p:sp>
        <p:nvSpPr>
          <p:cNvPr id="18" name="Rectangle 1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371094" y="2718054"/>
            <a:ext cx="3438906" cy="3207258"/>
          </a:xfrm>
        </p:spPr>
        <p:txBody>
          <a:bodyPr anchor="t">
            <a:normAutofit/>
          </a:bodyPr>
          <a:lstStyle/>
          <a:p>
            <a:r>
              <a:rPr lang="en-US" sz="1700"/>
              <a:t>A special case of multivariate quantitative data is </a:t>
            </a:r>
            <a:r>
              <a:rPr lang="en-US" sz="1700" i="1"/>
              <a:t>paired data</a:t>
            </a:r>
            <a:r>
              <a:rPr lang="en-US" sz="1700"/>
              <a:t>: data where there are two or more measurements of the same quantity under slightly different conditions. </a:t>
            </a:r>
          </a:p>
          <a:p>
            <a:endParaRPr lang="en-US" sz="1700"/>
          </a:p>
        </p:txBody>
      </p:sp>
      <p:grpSp>
        <p:nvGrpSpPr>
          <p:cNvPr id="7" name="Group 6"/>
          <p:cNvGrpSpPr/>
          <p:nvPr/>
        </p:nvGrpSpPr>
        <p:grpSpPr>
          <a:xfrm>
            <a:off x="4901184" y="2332268"/>
            <a:ext cx="6922009" cy="2294047"/>
            <a:chOff x="954709" y="2891048"/>
            <a:chExt cx="9914852" cy="3285916"/>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4709" y="3044677"/>
              <a:ext cx="3087003" cy="2911060"/>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15420" y="2895231"/>
              <a:ext cx="2921005" cy="328173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47759" y="2891048"/>
              <a:ext cx="2921802" cy="3285916"/>
            </a:xfrm>
            <a:prstGeom prst="rect">
              <a:avLst/>
            </a:prstGeom>
          </p:spPr>
        </p:pic>
      </p:grpSp>
    </p:spTree>
    <p:extLst>
      <p:ext uri="{BB962C8B-B14F-4D97-AF65-F5344CB8AC3E}">
        <p14:creationId xmlns:p14="http://schemas.microsoft.com/office/powerpoint/2010/main" val="4260207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71094" y="1161288"/>
            <a:ext cx="3438144" cy="1239012"/>
          </a:xfrm>
        </p:spPr>
        <p:txBody>
          <a:bodyPr anchor="ctr">
            <a:normAutofit/>
          </a:bodyPr>
          <a:lstStyle/>
          <a:p>
            <a:r>
              <a:rPr lang="en-US" sz="2800"/>
              <a:t>Visualizing Time Series</a:t>
            </a: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371094" y="2718054"/>
            <a:ext cx="3438906" cy="3207258"/>
          </a:xfrm>
        </p:spPr>
        <p:txBody>
          <a:bodyPr anchor="t">
            <a:normAutofit/>
          </a:bodyPr>
          <a:lstStyle/>
          <a:p>
            <a:r>
              <a:rPr lang="en-US" sz="1700"/>
              <a:t>One of the two variables can be thought of as time which imposes additional structure on the data. </a:t>
            </a:r>
          </a:p>
          <a:p>
            <a:r>
              <a:rPr lang="en-US" sz="1700"/>
              <a:t>We can arrange the points in order of increasing time and define a predecessor and successor for each data point. </a:t>
            </a:r>
          </a:p>
        </p:txBody>
      </p:sp>
      <p:grpSp>
        <p:nvGrpSpPr>
          <p:cNvPr id="8" name="Group 7"/>
          <p:cNvGrpSpPr/>
          <p:nvPr/>
        </p:nvGrpSpPr>
        <p:grpSpPr>
          <a:xfrm>
            <a:off x="4901184" y="1288242"/>
            <a:ext cx="6922009" cy="4382098"/>
            <a:chOff x="4836085" y="1925004"/>
            <a:chExt cx="7085848" cy="4485821"/>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51526" y="1925004"/>
              <a:ext cx="3614602" cy="2222091"/>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99174" y="1942252"/>
              <a:ext cx="3467812" cy="2202239"/>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36085" y="4191235"/>
              <a:ext cx="3467812" cy="2204843"/>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62201" y="4188734"/>
              <a:ext cx="3559732" cy="2222091"/>
            </a:xfrm>
            <a:prstGeom prst="rect">
              <a:avLst/>
            </a:prstGeom>
          </p:spPr>
        </p:pic>
      </p:grpSp>
    </p:spTree>
    <p:extLst>
      <p:ext uri="{BB962C8B-B14F-4D97-AF65-F5344CB8AC3E}">
        <p14:creationId xmlns:p14="http://schemas.microsoft.com/office/powerpoint/2010/main" val="2183336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71094" y="1161288"/>
            <a:ext cx="3438144" cy="1239012"/>
          </a:xfrm>
        </p:spPr>
        <p:txBody>
          <a:bodyPr anchor="ctr">
            <a:normAutofit/>
          </a:bodyPr>
          <a:lstStyle/>
          <a:p>
            <a:r>
              <a:rPr lang="en-US" sz="2800"/>
              <a:t>Visualizing Time Series</a:t>
            </a:r>
          </a:p>
        </p:txBody>
      </p:sp>
      <p:sp>
        <p:nvSpPr>
          <p:cNvPr id="18" name="Rectangle 1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371094" y="2718054"/>
            <a:ext cx="3438906" cy="3207258"/>
          </a:xfrm>
        </p:spPr>
        <p:txBody>
          <a:bodyPr anchor="t">
            <a:normAutofit/>
          </a:bodyPr>
          <a:lstStyle/>
          <a:p>
            <a:r>
              <a:rPr lang="en-US" sz="1700"/>
              <a:t>We often have </a:t>
            </a:r>
            <a:r>
              <a:rPr lang="en-US" sz="1700" b="1"/>
              <a:t>multiple time curves </a:t>
            </a:r>
            <a:r>
              <a:rPr lang="en-US" sz="1700"/>
              <a:t>that we want to show at once. In this case, we have to be more careful in how we plot the data, because the figure can become con‐ fusing or difficult to read. </a:t>
            </a:r>
          </a:p>
        </p:txBody>
      </p:sp>
      <p:grpSp>
        <p:nvGrpSpPr>
          <p:cNvPr id="7" name="Group 6"/>
          <p:cNvGrpSpPr/>
          <p:nvPr/>
        </p:nvGrpSpPr>
        <p:grpSpPr>
          <a:xfrm>
            <a:off x="4901184" y="2730603"/>
            <a:ext cx="6922010" cy="1497378"/>
            <a:chOff x="956189" y="3337642"/>
            <a:chExt cx="10819495" cy="2340488"/>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6189" y="3440882"/>
              <a:ext cx="2863986" cy="183904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95262" y="3337642"/>
              <a:ext cx="3757305" cy="2340488"/>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71205" y="3337642"/>
              <a:ext cx="3704479" cy="2340487"/>
            </a:xfrm>
            <a:prstGeom prst="rect">
              <a:avLst/>
            </a:prstGeom>
          </p:spPr>
        </p:pic>
      </p:grpSp>
    </p:spTree>
    <p:extLst>
      <p:ext uri="{BB962C8B-B14F-4D97-AF65-F5344CB8AC3E}">
        <p14:creationId xmlns:p14="http://schemas.microsoft.com/office/powerpoint/2010/main" val="2182226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51560" y="586822"/>
            <a:ext cx="3657600" cy="1645920"/>
          </a:xfrm>
        </p:spPr>
        <p:txBody>
          <a:bodyPr>
            <a:normAutofit/>
          </a:bodyPr>
          <a:lstStyle/>
          <a:p>
            <a:r>
              <a:rPr lang="en-US" sz="3200"/>
              <a:t>Visualizing Time Series</a:t>
            </a:r>
          </a:p>
        </p:txBody>
      </p:sp>
      <p:sp>
        <p:nvSpPr>
          <p:cNvPr id="18" name="Rectangle 17">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250106" y="586822"/>
            <a:ext cx="6106742" cy="1645920"/>
          </a:xfrm>
        </p:spPr>
        <p:txBody>
          <a:bodyPr anchor="ctr">
            <a:normAutofit/>
          </a:bodyPr>
          <a:lstStyle/>
          <a:p>
            <a:r>
              <a:rPr lang="en-US" sz="1800"/>
              <a:t>It is not unusual, to have more than one response variable. Such situations arise commonly in macroeconomics. </a:t>
            </a:r>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4036" y="2729397"/>
            <a:ext cx="4569002" cy="3483864"/>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98781" y="2752270"/>
            <a:ext cx="5523082" cy="3438118"/>
          </a:xfrm>
          <a:prstGeom prst="rect">
            <a:avLst/>
          </a:prstGeom>
        </p:spPr>
      </p:pic>
    </p:spTree>
    <p:extLst>
      <p:ext uri="{BB962C8B-B14F-4D97-AF65-F5344CB8AC3E}">
        <p14:creationId xmlns:p14="http://schemas.microsoft.com/office/powerpoint/2010/main" val="1801790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51560" y="586822"/>
            <a:ext cx="3657600" cy="1645920"/>
          </a:xfrm>
        </p:spPr>
        <p:txBody>
          <a:bodyPr>
            <a:normAutofit/>
          </a:bodyPr>
          <a:lstStyle/>
          <a:p>
            <a:r>
              <a:rPr lang="en-US" sz="3200"/>
              <a:t>Visualizing Time Series</a:t>
            </a:r>
          </a:p>
        </p:txBody>
      </p:sp>
      <p:sp>
        <p:nvSpPr>
          <p:cNvPr id="14" name="Rectangle 13">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250106" y="586822"/>
            <a:ext cx="6106742" cy="1645920"/>
          </a:xfrm>
        </p:spPr>
        <p:txBody>
          <a:bodyPr anchor="ctr">
            <a:normAutofit/>
          </a:bodyPr>
          <a:lstStyle/>
          <a:p>
            <a:r>
              <a:rPr lang="en-US" sz="1800"/>
              <a:t>The trick is to apply dimension reduction first then draw a connected scatterplot in the dimension-reduced space. </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7783" y="2785765"/>
            <a:ext cx="5481509" cy="3371127"/>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98781" y="2793693"/>
            <a:ext cx="5523082" cy="3355272"/>
          </a:xfrm>
          <a:prstGeom prst="rect">
            <a:avLst/>
          </a:prstGeom>
        </p:spPr>
      </p:pic>
    </p:spTree>
    <p:extLst>
      <p:ext uri="{BB962C8B-B14F-4D97-AF65-F5344CB8AC3E}">
        <p14:creationId xmlns:p14="http://schemas.microsoft.com/office/powerpoint/2010/main" val="2989312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0">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41247" y="978619"/>
            <a:ext cx="3410712" cy="1106424"/>
          </a:xfrm>
        </p:spPr>
        <p:txBody>
          <a:bodyPr>
            <a:normAutofit/>
          </a:bodyPr>
          <a:lstStyle/>
          <a:p>
            <a:r>
              <a:rPr lang="en-US" sz="2800"/>
              <a:t>Visualizing Trends</a:t>
            </a:r>
          </a:p>
        </p:txBody>
      </p:sp>
      <p:sp>
        <p:nvSpPr>
          <p:cNvPr id="19" name="Rectangle 12">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4">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841248" y="2252870"/>
            <a:ext cx="3412219" cy="3560251"/>
          </a:xfrm>
        </p:spPr>
        <p:txBody>
          <a:bodyPr>
            <a:normAutofit/>
          </a:bodyPr>
          <a:lstStyle/>
          <a:p>
            <a:r>
              <a:rPr lang="en-US" sz="1600"/>
              <a:t>There are two fundamental approaches to determining a trend:  </a:t>
            </a:r>
            <a:r>
              <a:rPr lang="en-US" sz="1600" b="1"/>
              <a:t>smoothing</a:t>
            </a:r>
            <a:r>
              <a:rPr lang="en-US" sz="1600"/>
              <a:t> (and </a:t>
            </a:r>
            <a:r>
              <a:rPr lang="en-US" sz="1600" b="1"/>
              <a:t>defined functional trend</a:t>
            </a:r>
            <a:r>
              <a:rPr lang="en-US" sz="1600"/>
              <a:t>. </a:t>
            </a:r>
          </a:p>
          <a:p>
            <a:r>
              <a:rPr lang="en-US" sz="1600"/>
              <a:t>The </a:t>
            </a:r>
            <a:r>
              <a:rPr lang="en-US" sz="1600" b="1"/>
              <a:t>moving average </a:t>
            </a:r>
            <a:r>
              <a:rPr lang="en-US" sz="1600"/>
              <a:t>is the most simplistic approach to smoothing, and it has some obvious limitations. </a:t>
            </a:r>
          </a:p>
          <a:p>
            <a:r>
              <a:rPr lang="en-US" sz="1600"/>
              <a:t>Statisticians developed numerous approaches to smoothing that alleviate the downsides of moving averages. One widely used method is </a:t>
            </a:r>
            <a:r>
              <a:rPr lang="en-US" sz="1600" b="1"/>
              <a:t>Locally Estimated Scatterplot Smoothing </a:t>
            </a:r>
            <a:r>
              <a:rPr lang="en-US" sz="1600"/>
              <a:t>(LOESS) </a:t>
            </a:r>
          </a:p>
          <a:p>
            <a:endParaRPr lang="en-US" sz="160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35631" y="630936"/>
            <a:ext cx="5426849" cy="5495544"/>
          </a:xfrm>
          <a:prstGeom prst="rect">
            <a:avLst/>
          </a:prstGeom>
        </p:spPr>
      </p:pic>
    </p:spTree>
    <p:extLst>
      <p:ext uri="{BB962C8B-B14F-4D97-AF65-F5344CB8AC3E}">
        <p14:creationId xmlns:p14="http://schemas.microsoft.com/office/powerpoint/2010/main" val="3417425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41247" y="978619"/>
            <a:ext cx="3410712" cy="1106424"/>
          </a:xfrm>
        </p:spPr>
        <p:txBody>
          <a:bodyPr>
            <a:normAutofit/>
          </a:bodyPr>
          <a:lstStyle/>
          <a:p>
            <a:r>
              <a:rPr lang="en-US" sz="2800"/>
              <a:t>Visualizing Trends</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841248" y="2252870"/>
            <a:ext cx="3412219" cy="3560251"/>
          </a:xfrm>
        </p:spPr>
        <p:txBody>
          <a:bodyPr>
            <a:normAutofit/>
          </a:bodyPr>
          <a:lstStyle/>
          <a:p>
            <a:r>
              <a:rPr lang="en-US" sz="1700" b="1"/>
              <a:t>LOESS</a:t>
            </a:r>
            <a:r>
              <a:rPr lang="en-US" sz="1700"/>
              <a:t> fits low-degree polynomials to subsets of the data. The points in the center of each subset are weighted more heavily than points at the boundaries, and this weighting scheme yields a much smoother result.</a:t>
            </a:r>
          </a:p>
          <a:p>
            <a:r>
              <a:rPr lang="en-US" sz="1700" b="1"/>
              <a:t>LOESS</a:t>
            </a:r>
            <a:r>
              <a:rPr lang="en-US" sz="1700"/>
              <a:t> is a popular smoothing approach because it tends to produce results that look right, however, it requires the fitting of many separate regression models. </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20640" y="1581363"/>
            <a:ext cx="6656832" cy="3594689"/>
          </a:xfrm>
          <a:prstGeom prst="rect">
            <a:avLst/>
          </a:prstGeom>
        </p:spPr>
      </p:pic>
    </p:spTree>
    <p:extLst>
      <p:ext uri="{BB962C8B-B14F-4D97-AF65-F5344CB8AC3E}">
        <p14:creationId xmlns:p14="http://schemas.microsoft.com/office/powerpoint/2010/main" val="23799682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41247" y="978619"/>
            <a:ext cx="3410712" cy="1106424"/>
          </a:xfrm>
        </p:spPr>
        <p:txBody>
          <a:bodyPr>
            <a:normAutofit/>
          </a:bodyPr>
          <a:lstStyle/>
          <a:p>
            <a:r>
              <a:rPr lang="en-US" sz="2800"/>
              <a:t>Visualizing Trends</a:t>
            </a:r>
          </a:p>
        </p:txBody>
      </p:sp>
      <p:sp>
        <p:nvSpPr>
          <p:cNvPr id="13" name="Rectangle 12">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841248" y="2252870"/>
            <a:ext cx="3412219" cy="3560251"/>
          </a:xfrm>
        </p:spPr>
        <p:txBody>
          <a:bodyPr>
            <a:normAutofit/>
          </a:bodyPr>
          <a:lstStyle/>
          <a:p>
            <a:r>
              <a:rPr lang="en-US" sz="1700"/>
              <a:t>As a faster alternative is spline models. A </a:t>
            </a:r>
            <a:r>
              <a:rPr lang="en-US" sz="1700" b="1"/>
              <a:t>spline </a:t>
            </a:r>
            <a:r>
              <a:rPr lang="en-US" sz="1700"/>
              <a:t>is a piecewise polynomial function that is highly flexible yet always looks smooth.</a:t>
            </a:r>
          </a:p>
          <a:p>
            <a:r>
              <a:rPr lang="en-US" sz="1700"/>
              <a:t>There is a bewildering array of different types of splines, including cubic splines, B-splines, thin-plate splines, Gaussian process splines, and many others, and which one to pick may not be obvious. </a:t>
            </a:r>
          </a:p>
          <a:p>
            <a:r>
              <a:rPr lang="en-US" sz="1700" b="1"/>
              <a:t>Most data visualization software will provide smoothing features.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20640" y="857433"/>
            <a:ext cx="6656832" cy="5042549"/>
          </a:xfrm>
          <a:prstGeom prst="rect">
            <a:avLst/>
          </a:prstGeom>
        </p:spPr>
      </p:pic>
    </p:spTree>
    <p:extLst>
      <p:ext uri="{BB962C8B-B14F-4D97-AF65-F5344CB8AC3E}">
        <p14:creationId xmlns:p14="http://schemas.microsoft.com/office/powerpoint/2010/main" val="1862659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Shape 7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5" name="Freeform: Shape 7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71094" y="1161288"/>
            <a:ext cx="3438144" cy="1239012"/>
          </a:xfrm>
        </p:spPr>
        <p:txBody>
          <a:bodyPr anchor="ctr">
            <a:normAutofit/>
          </a:bodyPr>
          <a:lstStyle/>
          <a:p>
            <a:r>
              <a:rPr lang="en-ID" sz="2800"/>
              <a:t>Data Types</a:t>
            </a:r>
            <a:endParaRPr lang="en-US" sz="2800"/>
          </a:p>
        </p:txBody>
      </p:sp>
      <p:sp>
        <p:nvSpPr>
          <p:cNvPr id="77" name="Rectangle 7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9" name="Rectangle 7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2"/>
          <p:cNvSpPr>
            <a:spLocks noGrp="1"/>
          </p:cNvSpPr>
          <p:nvPr>
            <p:ph idx="1"/>
          </p:nvPr>
        </p:nvSpPr>
        <p:spPr>
          <a:xfrm>
            <a:off x="371094" y="2718054"/>
            <a:ext cx="3438906" cy="3207258"/>
          </a:xfrm>
        </p:spPr>
        <p:txBody>
          <a:bodyPr anchor="t">
            <a:normAutofit/>
          </a:bodyPr>
          <a:lstStyle/>
          <a:p>
            <a:pPr marL="0" indent="0">
              <a:buNone/>
            </a:pPr>
            <a:r>
              <a:rPr lang="en-ID" sz="1700" b="1"/>
              <a:t>Major Types</a:t>
            </a:r>
            <a:r>
              <a:rPr lang="en-ID" sz="1700"/>
              <a:t>:</a:t>
            </a:r>
          </a:p>
          <a:p>
            <a:pPr>
              <a:buFont typeface="Wingdings" pitchFamily="2" charset="2"/>
              <a:buChar char="§"/>
            </a:pPr>
            <a:r>
              <a:rPr lang="en-ID" sz="1700"/>
              <a:t>Numerical</a:t>
            </a:r>
          </a:p>
          <a:p>
            <a:pPr>
              <a:buFont typeface="Wingdings" pitchFamily="2" charset="2"/>
              <a:buChar char="§"/>
            </a:pPr>
            <a:r>
              <a:rPr lang="en-ID" sz="1700"/>
              <a:t>Categorical</a:t>
            </a:r>
          </a:p>
          <a:p>
            <a:pPr>
              <a:buFont typeface="Wingdings" pitchFamily="2" charset="2"/>
              <a:buChar char="§"/>
            </a:pPr>
            <a:r>
              <a:rPr lang="en-ID" sz="1700"/>
              <a:t>Date Time</a:t>
            </a:r>
          </a:p>
          <a:p>
            <a:pPr>
              <a:buFont typeface="Wingdings" pitchFamily="2" charset="2"/>
              <a:buChar char="§"/>
            </a:pPr>
            <a:r>
              <a:rPr lang="en-ID" sz="1700"/>
              <a:t>Text</a:t>
            </a:r>
          </a:p>
          <a:p>
            <a:pPr>
              <a:buFont typeface="Wingdings" pitchFamily="2" charset="2"/>
              <a:buChar char="§"/>
            </a:pPr>
            <a:r>
              <a:rPr lang="en-ID" sz="1700"/>
              <a:t>Geospatial</a:t>
            </a:r>
          </a:p>
          <a:p>
            <a:pPr>
              <a:buFont typeface="Wingdings" pitchFamily="2" charset="2"/>
              <a:buChar char="§"/>
            </a:pPr>
            <a:r>
              <a:rPr lang="en-ID" sz="1700"/>
              <a:t>Probability</a:t>
            </a:r>
          </a:p>
        </p:txBody>
      </p:sp>
      <p:pic>
        <p:nvPicPr>
          <p:cNvPr id="3074"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4901184" y="1195030"/>
            <a:ext cx="6922008" cy="456852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35796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71094" y="1161288"/>
            <a:ext cx="3438144" cy="1239012"/>
          </a:xfrm>
        </p:spPr>
        <p:txBody>
          <a:bodyPr anchor="ctr">
            <a:normAutofit/>
          </a:bodyPr>
          <a:lstStyle/>
          <a:p>
            <a:r>
              <a:rPr lang="en-US" sz="2800"/>
              <a:t>Visualizing Trends</a:t>
            </a:r>
          </a:p>
        </p:txBody>
      </p:sp>
      <p:sp>
        <p:nvSpPr>
          <p:cNvPr id="21" name="Rectangle 20">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371094" y="2718054"/>
            <a:ext cx="3438906" cy="3207258"/>
          </a:xfrm>
        </p:spPr>
        <p:txBody>
          <a:bodyPr anchor="t">
            <a:normAutofit/>
          </a:bodyPr>
          <a:lstStyle/>
          <a:p>
            <a:r>
              <a:rPr lang="en-US" sz="1700"/>
              <a:t>These smoothers also do not provide parameter estimates that have a meaningful interpretation. Therefore, whenever possible, it is preferable to fit a curve with a </a:t>
            </a:r>
            <a:r>
              <a:rPr lang="en-US" sz="1700" b="1"/>
              <a:t>specific functional form </a:t>
            </a:r>
            <a:r>
              <a:rPr lang="en-US" sz="1700"/>
              <a:t>that is appropriate for the data and that uses parameters with clear meaning. </a:t>
            </a:r>
          </a:p>
          <a:p>
            <a:endParaRPr lang="en-US" sz="1700"/>
          </a:p>
        </p:txBody>
      </p:sp>
      <p:grpSp>
        <p:nvGrpSpPr>
          <p:cNvPr id="10" name="Group 9"/>
          <p:cNvGrpSpPr/>
          <p:nvPr/>
        </p:nvGrpSpPr>
        <p:grpSpPr>
          <a:xfrm>
            <a:off x="4901184" y="2574743"/>
            <a:ext cx="6922009" cy="1809097"/>
            <a:chOff x="838200" y="3451947"/>
            <a:chExt cx="10486103" cy="2740589"/>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3480618"/>
              <a:ext cx="3073371" cy="2262239"/>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99155" y="3451947"/>
              <a:ext cx="2971800" cy="229091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64811" y="3480618"/>
              <a:ext cx="3759492" cy="2303459"/>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33794" y="5887736"/>
              <a:ext cx="1714500" cy="304800"/>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33951" y="5887736"/>
              <a:ext cx="2209800" cy="304800"/>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38955" y="5820210"/>
              <a:ext cx="1092200" cy="279400"/>
            </a:xfrm>
            <a:prstGeom prst="rect">
              <a:avLst/>
            </a:prstGeom>
          </p:spPr>
        </p:pic>
      </p:grpSp>
    </p:spTree>
    <p:extLst>
      <p:ext uri="{BB962C8B-B14F-4D97-AF65-F5344CB8AC3E}">
        <p14:creationId xmlns:p14="http://schemas.microsoft.com/office/powerpoint/2010/main" val="28096797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51560" y="586822"/>
            <a:ext cx="3657600" cy="1645920"/>
          </a:xfrm>
        </p:spPr>
        <p:txBody>
          <a:bodyPr>
            <a:normAutofit/>
          </a:bodyPr>
          <a:lstStyle/>
          <a:p>
            <a:r>
              <a:rPr lang="en-US" sz="3200"/>
              <a:t>Visualizing Trends</a:t>
            </a:r>
          </a:p>
        </p:txBody>
      </p:sp>
      <p:sp>
        <p:nvSpPr>
          <p:cNvPr id="21" name="Rectangle 20">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3" name="Rectangle 22">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250106" y="586822"/>
            <a:ext cx="6106742" cy="1645920"/>
          </a:xfrm>
        </p:spPr>
        <p:txBody>
          <a:bodyPr anchor="ctr">
            <a:normAutofit/>
          </a:bodyPr>
          <a:lstStyle/>
          <a:p>
            <a:r>
              <a:rPr lang="en-US" sz="1800"/>
              <a:t>For any time series with a prominent long-term trend, it may be useful to remove this trend to specifically highlight any notable deviations. This technique is called </a:t>
            </a:r>
            <a:r>
              <a:rPr lang="en-US" sz="1800" b="1"/>
              <a:t>detrending</a:t>
            </a:r>
            <a:r>
              <a:rPr lang="en-US" sz="1800" i="1"/>
              <a:t>.</a:t>
            </a:r>
            <a:endParaRPr lang="en-US" sz="1800"/>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7783" y="2744654"/>
            <a:ext cx="5481509" cy="3453350"/>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98781" y="2759173"/>
            <a:ext cx="5523082" cy="3424311"/>
          </a:xfrm>
          <a:prstGeom prst="rect">
            <a:avLst/>
          </a:prstGeom>
        </p:spPr>
      </p:pic>
    </p:spTree>
    <p:extLst>
      <p:ext uri="{BB962C8B-B14F-4D97-AF65-F5344CB8AC3E}">
        <p14:creationId xmlns:p14="http://schemas.microsoft.com/office/powerpoint/2010/main" val="7306866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51560" y="586822"/>
            <a:ext cx="3657600" cy="1645920"/>
          </a:xfrm>
        </p:spPr>
        <p:txBody>
          <a:bodyPr>
            <a:normAutofit/>
          </a:bodyPr>
          <a:lstStyle/>
          <a:p>
            <a:r>
              <a:rPr lang="en-US" sz="3200"/>
              <a:t>Visualizing Trends</a:t>
            </a:r>
          </a:p>
        </p:txBody>
      </p:sp>
      <p:sp>
        <p:nvSpPr>
          <p:cNvPr id="14" name="Rectangle 13">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250106" y="586822"/>
            <a:ext cx="6106742" cy="1645920"/>
          </a:xfrm>
        </p:spPr>
        <p:txBody>
          <a:bodyPr anchor="ctr">
            <a:normAutofit/>
          </a:bodyPr>
          <a:lstStyle/>
          <a:p>
            <a:r>
              <a:rPr lang="en-US" sz="1800"/>
              <a:t>What we want to see in time series: </a:t>
            </a:r>
            <a:r>
              <a:rPr lang="en-US" sz="1800" b="1"/>
              <a:t>long term trend</a:t>
            </a:r>
            <a:r>
              <a:rPr lang="en-US" sz="1800"/>
              <a:t>, random </a:t>
            </a:r>
            <a:r>
              <a:rPr lang="en-US" sz="1800" b="1"/>
              <a:t>noise</a:t>
            </a:r>
            <a:r>
              <a:rPr lang="en-US" sz="1800"/>
              <a:t>, </a:t>
            </a:r>
            <a:r>
              <a:rPr lang="en-US" sz="1800" b="1"/>
              <a:t>external events</a:t>
            </a:r>
            <a:r>
              <a:rPr lang="en-US" sz="1800"/>
              <a:t>, </a:t>
            </a:r>
            <a:r>
              <a:rPr lang="en-US" sz="1800" b="1"/>
              <a:t>cyclical</a:t>
            </a:r>
            <a:r>
              <a:rPr lang="en-US" sz="1800"/>
              <a:t> </a:t>
            </a:r>
            <a:r>
              <a:rPr lang="en-US" sz="1800" b="1"/>
              <a:t>variations</a:t>
            </a:r>
            <a:r>
              <a:rPr lang="en-US" sz="1800"/>
              <a:t>. We called this </a:t>
            </a:r>
            <a:r>
              <a:rPr lang="en-US" sz="1800" b="1"/>
              <a:t>Time Series Decomposition</a:t>
            </a:r>
            <a:r>
              <a:rPr lang="en-US" sz="1800"/>
              <a:t>.</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94786" y="2729397"/>
            <a:ext cx="3807502" cy="3483864"/>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98781" y="2759173"/>
            <a:ext cx="5523082" cy="3424311"/>
          </a:xfrm>
          <a:prstGeom prst="rect">
            <a:avLst/>
          </a:prstGeom>
        </p:spPr>
      </p:pic>
    </p:spTree>
    <p:extLst>
      <p:ext uri="{BB962C8B-B14F-4D97-AF65-F5344CB8AC3E}">
        <p14:creationId xmlns:p14="http://schemas.microsoft.com/office/powerpoint/2010/main" val="10783273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71094" y="1161288"/>
            <a:ext cx="3438144" cy="1239012"/>
          </a:xfrm>
        </p:spPr>
        <p:txBody>
          <a:bodyPr anchor="ctr">
            <a:normAutofit/>
          </a:bodyPr>
          <a:lstStyle/>
          <a:p>
            <a:r>
              <a:rPr lang="en-US" sz="2800"/>
              <a:t>Visualizing Geospatial Data</a:t>
            </a:r>
          </a:p>
        </p:txBody>
      </p:sp>
      <p:sp>
        <p:nvSpPr>
          <p:cNvPr id="23" name="Rectangle 22">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371094" y="2718054"/>
            <a:ext cx="3438906" cy="3207258"/>
          </a:xfrm>
        </p:spPr>
        <p:txBody>
          <a:bodyPr anchor="t">
            <a:normAutofit/>
          </a:bodyPr>
          <a:lstStyle/>
          <a:p>
            <a:r>
              <a:rPr lang="en-US" sz="1700"/>
              <a:t>Maps tend to be intuitive to readers, but they can be challenging to design. A common mapping techniques, the </a:t>
            </a:r>
            <a:r>
              <a:rPr lang="en-US" sz="1700" b="1" i="1"/>
              <a:t>choropleth map</a:t>
            </a:r>
            <a:r>
              <a:rPr lang="en-US" sz="1700" i="1"/>
              <a:t> and </a:t>
            </a:r>
            <a:r>
              <a:rPr lang="en-US" sz="1700" b="1" i="1"/>
              <a:t>cartograms</a:t>
            </a:r>
            <a:r>
              <a:rPr lang="en-US" sz="1700" i="1"/>
              <a:t>. </a:t>
            </a:r>
            <a:endParaRPr lang="en-US" sz="1700"/>
          </a:p>
        </p:txBody>
      </p:sp>
      <p:grpSp>
        <p:nvGrpSpPr>
          <p:cNvPr id="12" name="Group 11"/>
          <p:cNvGrpSpPr/>
          <p:nvPr/>
        </p:nvGrpSpPr>
        <p:grpSpPr>
          <a:xfrm>
            <a:off x="4908791" y="2433018"/>
            <a:ext cx="6914400" cy="2090118"/>
            <a:chOff x="838200" y="3034480"/>
            <a:chExt cx="10829571" cy="3273614"/>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3034480"/>
              <a:ext cx="2468252" cy="2481416"/>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74884" y="3034480"/>
              <a:ext cx="2618471" cy="2481416"/>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32290" y="3034480"/>
              <a:ext cx="5435481" cy="2481416"/>
            </a:xfrm>
            <a:prstGeom prst="rect">
              <a:avLst/>
            </a:prstGeom>
          </p:spPr>
        </p:pic>
        <p:sp>
          <p:nvSpPr>
            <p:cNvPr id="8" name="TextBox 7"/>
            <p:cNvSpPr txBox="1"/>
            <p:nvPr/>
          </p:nvSpPr>
          <p:spPr>
            <a:xfrm>
              <a:off x="1006631" y="5661762"/>
              <a:ext cx="2468252" cy="646332"/>
            </a:xfrm>
            <a:prstGeom prst="rect">
              <a:avLst/>
            </a:prstGeom>
            <a:noFill/>
          </p:spPr>
          <p:txBody>
            <a:bodyPr wrap="none" rtlCol="0">
              <a:normAutofit/>
            </a:bodyPr>
            <a:lstStyle/>
            <a:p>
              <a:pPr>
                <a:lnSpc>
                  <a:spcPct val="90000"/>
                </a:lnSpc>
                <a:spcAft>
                  <a:spcPts val="600"/>
                </a:spcAft>
              </a:pPr>
              <a:r>
                <a:rPr lang="en-US" sz="1100" i="1" dirty="0"/>
                <a:t>Orthographic projection </a:t>
              </a:r>
              <a:endParaRPr lang="en-US" sz="1100" dirty="0"/>
            </a:p>
            <a:p>
              <a:pPr>
                <a:lnSpc>
                  <a:spcPct val="90000"/>
                </a:lnSpc>
                <a:spcAft>
                  <a:spcPts val="600"/>
                </a:spcAft>
              </a:pPr>
              <a:endParaRPr lang="en-US" sz="1100" dirty="0"/>
            </a:p>
          </p:txBody>
        </p:sp>
        <p:sp>
          <p:nvSpPr>
            <p:cNvPr id="9" name="TextBox 8"/>
            <p:cNvSpPr txBox="1"/>
            <p:nvPr/>
          </p:nvSpPr>
          <p:spPr>
            <a:xfrm>
              <a:off x="3731266" y="5674068"/>
              <a:ext cx="2105705" cy="369332"/>
            </a:xfrm>
            <a:prstGeom prst="rect">
              <a:avLst/>
            </a:prstGeom>
            <a:noFill/>
          </p:spPr>
          <p:txBody>
            <a:bodyPr wrap="none" rtlCol="0">
              <a:normAutofit/>
            </a:bodyPr>
            <a:lstStyle/>
            <a:p>
              <a:pPr>
                <a:lnSpc>
                  <a:spcPct val="90000"/>
                </a:lnSpc>
                <a:spcAft>
                  <a:spcPts val="600"/>
                </a:spcAft>
              </a:pPr>
              <a:r>
                <a:rPr lang="en-US" sz="900" i="1"/>
                <a:t>Mercator projection </a:t>
              </a:r>
              <a:endParaRPr lang="en-US" sz="900"/>
            </a:p>
          </p:txBody>
        </p:sp>
        <p:sp>
          <p:nvSpPr>
            <p:cNvPr id="11" name="TextBox 10"/>
            <p:cNvSpPr txBox="1"/>
            <p:nvPr/>
          </p:nvSpPr>
          <p:spPr>
            <a:xfrm>
              <a:off x="6904213" y="5661763"/>
              <a:ext cx="4091633" cy="369332"/>
            </a:xfrm>
            <a:prstGeom prst="rect">
              <a:avLst/>
            </a:prstGeom>
            <a:noFill/>
          </p:spPr>
          <p:txBody>
            <a:bodyPr wrap="none" rtlCol="0">
              <a:normAutofit/>
            </a:bodyPr>
            <a:lstStyle/>
            <a:p>
              <a:pPr>
                <a:lnSpc>
                  <a:spcPct val="90000"/>
                </a:lnSpc>
                <a:spcAft>
                  <a:spcPts val="600"/>
                </a:spcAft>
              </a:pPr>
              <a:r>
                <a:rPr lang="en-US" sz="900" i="1"/>
                <a:t>Interrupted Goode homolosine projection </a:t>
              </a:r>
              <a:endParaRPr lang="en-US" sz="900"/>
            </a:p>
          </p:txBody>
        </p:sp>
      </p:grpSp>
    </p:spTree>
    <p:extLst>
      <p:ext uri="{BB962C8B-B14F-4D97-AF65-F5344CB8AC3E}">
        <p14:creationId xmlns:p14="http://schemas.microsoft.com/office/powerpoint/2010/main" val="547686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Freeform: Shape 2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Freeform: Shape 2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71094" y="1161288"/>
            <a:ext cx="3438144" cy="1239012"/>
          </a:xfrm>
        </p:spPr>
        <p:txBody>
          <a:bodyPr anchor="ctr">
            <a:normAutofit/>
          </a:bodyPr>
          <a:lstStyle/>
          <a:p>
            <a:r>
              <a:rPr lang="en-US" sz="2800"/>
              <a:t>Visualizing Geospatial Data</a:t>
            </a:r>
          </a:p>
        </p:txBody>
      </p:sp>
      <p:sp>
        <p:nvSpPr>
          <p:cNvPr id="33" name="Rectangle 2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2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371094" y="2718054"/>
            <a:ext cx="3438906" cy="3207258"/>
          </a:xfrm>
        </p:spPr>
        <p:txBody>
          <a:bodyPr anchor="t">
            <a:normAutofit/>
          </a:bodyPr>
          <a:lstStyle/>
          <a:p>
            <a:r>
              <a:rPr lang="en-US" sz="1700"/>
              <a:t>Shape or area distortions due to map projections are particularly prominent when we’re attempting to make a map of the whole world, but they can cause trouble even at the scale of individual continents or countries. </a:t>
            </a:r>
          </a:p>
        </p:txBody>
      </p:sp>
      <p:grpSp>
        <p:nvGrpSpPr>
          <p:cNvPr id="15" name="Group 14"/>
          <p:cNvGrpSpPr/>
          <p:nvPr/>
        </p:nvGrpSpPr>
        <p:grpSpPr>
          <a:xfrm>
            <a:off x="4901184" y="2467754"/>
            <a:ext cx="6922008" cy="2023074"/>
            <a:chOff x="838200" y="3129204"/>
            <a:chExt cx="10889683" cy="3182696"/>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3129204"/>
              <a:ext cx="2568677" cy="2561916"/>
            </a:xfrm>
            <a:prstGeom prst="rect">
              <a:avLst/>
            </a:prstGeom>
          </p:spPr>
        </p:pic>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94903" y="3150345"/>
              <a:ext cx="3766413" cy="2657285"/>
            </a:xfrm>
            <a:prstGeom prst="rect">
              <a:avLst/>
            </a:prstGeom>
          </p:spPr>
        </p:pic>
        <p:sp>
          <p:nvSpPr>
            <p:cNvPr id="12" name="TextBox 11"/>
            <p:cNvSpPr txBox="1"/>
            <p:nvPr/>
          </p:nvSpPr>
          <p:spPr>
            <a:xfrm>
              <a:off x="4365523" y="5942568"/>
              <a:ext cx="3295793" cy="369332"/>
            </a:xfrm>
            <a:prstGeom prst="rect">
              <a:avLst/>
            </a:prstGeom>
            <a:noFill/>
          </p:spPr>
          <p:txBody>
            <a:bodyPr wrap="square" rtlCol="0">
              <a:normAutofit/>
            </a:bodyPr>
            <a:lstStyle/>
            <a:p>
              <a:pPr algn="ctr">
                <a:lnSpc>
                  <a:spcPct val="90000"/>
                </a:lnSpc>
                <a:spcAft>
                  <a:spcPts val="600"/>
                </a:spcAft>
              </a:pPr>
              <a:r>
                <a:rPr lang="en-US" sz="900" i="1"/>
                <a:t>Albers projection</a:t>
              </a:r>
              <a:endParaRPr lang="en-US" sz="90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34633" y="3150345"/>
              <a:ext cx="3793250" cy="2391875"/>
            </a:xfrm>
            <a:prstGeom prst="rect">
              <a:avLst/>
            </a:prstGeom>
          </p:spPr>
        </p:pic>
        <p:sp>
          <p:nvSpPr>
            <p:cNvPr id="14" name="TextBox 13"/>
            <p:cNvSpPr txBox="1"/>
            <p:nvPr/>
          </p:nvSpPr>
          <p:spPr>
            <a:xfrm>
              <a:off x="882455" y="5875100"/>
              <a:ext cx="2480166" cy="369332"/>
            </a:xfrm>
            <a:prstGeom prst="rect">
              <a:avLst/>
            </a:prstGeom>
            <a:noFill/>
          </p:spPr>
          <p:txBody>
            <a:bodyPr wrap="none" rtlCol="0">
              <a:normAutofit/>
            </a:bodyPr>
            <a:lstStyle/>
            <a:p>
              <a:pPr>
                <a:lnSpc>
                  <a:spcPct val="90000"/>
                </a:lnSpc>
                <a:spcAft>
                  <a:spcPts val="600"/>
                </a:spcAft>
              </a:pPr>
              <a:r>
                <a:rPr lang="en-US" sz="900" i="1"/>
                <a:t>Orthographic projection </a:t>
              </a:r>
              <a:endParaRPr lang="en-US" sz="900"/>
            </a:p>
          </p:txBody>
        </p:sp>
      </p:grpSp>
    </p:spTree>
    <p:extLst>
      <p:ext uri="{BB962C8B-B14F-4D97-AF65-F5344CB8AC3E}">
        <p14:creationId xmlns:p14="http://schemas.microsoft.com/office/powerpoint/2010/main" val="3895807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21">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71094" y="1161288"/>
            <a:ext cx="3438144" cy="1124712"/>
          </a:xfrm>
        </p:spPr>
        <p:txBody>
          <a:bodyPr anchor="b">
            <a:normAutofit/>
          </a:bodyPr>
          <a:lstStyle/>
          <a:p>
            <a:r>
              <a:rPr lang="en-US" sz="2800"/>
              <a:t>Visualizing Geospatial Data</a:t>
            </a:r>
          </a:p>
        </p:txBody>
      </p:sp>
      <p:sp>
        <p:nvSpPr>
          <p:cNvPr id="26" name="Rectangle 2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371094" y="2718054"/>
            <a:ext cx="3438906" cy="3207258"/>
          </a:xfrm>
        </p:spPr>
        <p:txBody>
          <a:bodyPr anchor="t">
            <a:normAutofit/>
          </a:bodyPr>
          <a:lstStyle/>
          <a:p>
            <a:r>
              <a:rPr lang="en-US" sz="1700"/>
              <a:t>To visualize geospatial data in the proper context, we usually create maps consisting of multiple layers showing different types of information. </a:t>
            </a:r>
          </a:p>
        </p:txBody>
      </p:sp>
      <p:grpSp>
        <p:nvGrpSpPr>
          <p:cNvPr id="8" name="Group 7"/>
          <p:cNvGrpSpPr/>
          <p:nvPr/>
        </p:nvGrpSpPr>
        <p:grpSpPr>
          <a:xfrm>
            <a:off x="4898967" y="2542125"/>
            <a:ext cx="6921940" cy="1883000"/>
            <a:chOff x="1048345" y="3151778"/>
            <a:chExt cx="10024459" cy="2726985"/>
          </a:xfrm>
        </p:grpSpPr>
        <p:sp>
          <p:nvSpPr>
            <p:cNvPr id="14" name="TextBox 13"/>
            <p:cNvSpPr txBox="1"/>
            <p:nvPr/>
          </p:nvSpPr>
          <p:spPr>
            <a:xfrm>
              <a:off x="1048345" y="5509431"/>
              <a:ext cx="3316248" cy="369332"/>
            </a:xfrm>
            <a:prstGeom prst="rect">
              <a:avLst/>
            </a:prstGeom>
            <a:noFill/>
          </p:spPr>
          <p:txBody>
            <a:bodyPr wrap="square" rtlCol="0">
              <a:normAutofit/>
            </a:bodyPr>
            <a:lstStyle/>
            <a:p>
              <a:pPr algn="ctr">
                <a:lnSpc>
                  <a:spcPct val="90000"/>
                </a:lnSpc>
                <a:spcAft>
                  <a:spcPts val="600"/>
                </a:spcAft>
              </a:pPr>
              <a:r>
                <a:rPr lang="en-US" sz="900" i="1"/>
                <a:t>Google map with 4 layers</a:t>
              </a:r>
              <a:endParaRPr lang="en-US" sz="90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8345" y="3155900"/>
              <a:ext cx="3316247" cy="2344608"/>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16938" y="3151778"/>
              <a:ext cx="3158123" cy="2348730"/>
            </a:xfrm>
            <a:prstGeom prst="rect">
              <a:avLst/>
            </a:prstGeom>
          </p:spPr>
        </p:pic>
        <p:sp>
          <p:nvSpPr>
            <p:cNvPr id="11" name="TextBox 10"/>
            <p:cNvSpPr txBox="1"/>
            <p:nvPr/>
          </p:nvSpPr>
          <p:spPr>
            <a:xfrm>
              <a:off x="4516938" y="5500508"/>
              <a:ext cx="3158123" cy="369332"/>
            </a:xfrm>
            <a:prstGeom prst="rect">
              <a:avLst/>
            </a:prstGeom>
            <a:noFill/>
          </p:spPr>
          <p:txBody>
            <a:bodyPr wrap="square" rtlCol="0">
              <a:normAutofit/>
            </a:bodyPr>
            <a:lstStyle/>
            <a:p>
              <a:pPr algn="ctr">
                <a:lnSpc>
                  <a:spcPct val="90000"/>
                </a:lnSpc>
                <a:spcAft>
                  <a:spcPts val="600"/>
                </a:spcAft>
              </a:pPr>
              <a:r>
                <a:rPr lang="en-US" sz="900" i="1"/>
                <a:t>Individual layers</a:t>
              </a:r>
              <a:endParaRPr lang="en-US" sz="900"/>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27407" y="3151778"/>
              <a:ext cx="3245396" cy="2348730"/>
            </a:xfrm>
            <a:prstGeom prst="rect">
              <a:avLst/>
            </a:prstGeom>
          </p:spPr>
        </p:pic>
        <p:sp>
          <p:nvSpPr>
            <p:cNvPr id="15" name="TextBox 14"/>
            <p:cNvSpPr txBox="1"/>
            <p:nvPr/>
          </p:nvSpPr>
          <p:spPr>
            <a:xfrm>
              <a:off x="7827406" y="5488839"/>
              <a:ext cx="3245398" cy="369332"/>
            </a:xfrm>
            <a:prstGeom prst="rect">
              <a:avLst/>
            </a:prstGeom>
            <a:noFill/>
          </p:spPr>
          <p:txBody>
            <a:bodyPr wrap="square" rtlCol="0">
              <a:normAutofit/>
            </a:bodyPr>
            <a:lstStyle/>
            <a:p>
              <a:pPr algn="ctr">
                <a:lnSpc>
                  <a:spcPct val="90000"/>
                </a:lnSpc>
                <a:spcAft>
                  <a:spcPts val="600"/>
                </a:spcAft>
              </a:pPr>
              <a:r>
                <a:rPr lang="en-US" sz="900" i="1"/>
                <a:t>Detail map</a:t>
              </a:r>
              <a:endParaRPr lang="en-US" sz="900"/>
            </a:p>
          </p:txBody>
        </p:sp>
      </p:grpSp>
    </p:spTree>
    <p:extLst>
      <p:ext uri="{BB962C8B-B14F-4D97-AF65-F5344CB8AC3E}">
        <p14:creationId xmlns:p14="http://schemas.microsoft.com/office/powerpoint/2010/main" val="1111685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71094" y="1161288"/>
            <a:ext cx="3438144" cy="1124712"/>
          </a:xfrm>
        </p:spPr>
        <p:txBody>
          <a:bodyPr anchor="b">
            <a:normAutofit/>
          </a:bodyPr>
          <a:lstStyle/>
          <a:p>
            <a:r>
              <a:rPr lang="en-US" sz="2800"/>
              <a:t>Visualizing Geospatial Data</a:t>
            </a:r>
          </a:p>
        </p:txBody>
      </p:sp>
      <p:sp>
        <p:nvSpPr>
          <p:cNvPr id="23" name="Rectangle 2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371094" y="2718054"/>
            <a:ext cx="3438906" cy="3207258"/>
          </a:xfrm>
        </p:spPr>
        <p:txBody>
          <a:bodyPr anchor="t">
            <a:normAutofit/>
          </a:bodyPr>
          <a:lstStyle/>
          <a:p>
            <a:r>
              <a:rPr lang="en-US" sz="1700"/>
              <a:t>We frequently want to show how some quantity varies across locations. We can do so by coloring individual regions in a map, we called it </a:t>
            </a:r>
            <a:r>
              <a:rPr lang="en-US" sz="1700" b="1" i="1"/>
              <a:t>choropleth maps</a:t>
            </a:r>
            <a:r>
              <a:rPr lang="en-US" sz="1700" i="1"/>
              <a:t>. </a:t>
            </a:r>
            <a:endParaRPr lang="en-US" sz="1700"/>
          </a:p>
        </p:txBody>
      </p:sp>
      <p:grpSp>
        <p:nvGrpSpPr>
          <p:cNvPr id="12" name="Group 11"/>
          <p:cNvGrpSpPr/>
          <p:nvPr/>
        </p:nvGrpSpPr>
        <p:grpSpPr>
          <a:xfrm>
            <a:off x="4898967" y="2726408"/>
            <a:ext cx="6921942" cy="1514425"/>
            <a:chOff x="634559" y="3031203"/>
            <a:chExt cx="11028150" cy="2412807"/>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4559" y="3031203"/>
              <a:ext cx="3347247" cy="2412807"/>
            </a:xfrm>
            <a:prstGeom prst="rect">
              <a:avLst/>
            </a:prstGeom>
          </p:spPr>
        </p:pic>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11940" y="3031203"/>
              <a:ext cx="3399220" cy="2412807"/>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21328" y="3031203"/>
              <a:ext cx="3241381" cy="2412807"/>
            </a:xfrm>
            <a:prstGeom prst="rect">
              <a:avLst/>
            </a:prstGeom>
          </p:spPr>
        </p:pic>
      </p:grpSp>
    </p:spTree>
    <p:extLst>
      <p:ext uri="{BB962C8B-B14F-4D97-AF65-F5344CB8AC3E}">
        <p14:creationId xmlns:p14="http://schemas.microsoft.com/office/powerpoint/2010/main" val="35825104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71094" y="1161288"/>
            <a:ext cx="3438144" cy="1124712"/>
          </a:xfrm>
        </p:spPr>
        <p:txBody>
          <a:bodyPr anchor="b">
            <a:normAutofit/>
          </a:bodyPr>
          <a:lstStyle/>
          <a:p>
            <a:r>
              <a:rPr lang="en-US" sz="2800"/>
              <a:t>Visualizing Geospatial Data</a:t>
            </a:r>
          </a:p>
        </p:txBody>
      </p:sp>
      <p:sp>
        <p:nvSpPr>
          <p:cNvPr id="22" name="Rectangle 2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371094" y="2718054"/>
            <a:ext cx="3438906" cy="3207258"/>
          </a:xfrm>
        </p:spPr>
        <p:txBody>
          <a:bodyPr anchor="t">
            <a:normAutofit/>
          </a:bodyPr>
          <a:lstStyle/>
          <a:p>
            <a:r>
              <a:rPr lang="en-US" sz="1700"/>
              <a:t>Not every map-like visualization has to be geographically accurate to be useful. What if we deformed the states so their size was proportional to their number of inhabitants? Such a modified map is called a </a:t>
            </a:r>
            <a:r>
              <a:rPr lang="en-US" sz="1700" b="1" i="1"/>
              <a:t>cartogram.</a:t>
            </a:r>
            <a:endParaRPr lang="en-US" sz="1700" b="1"/>
          </a:p>
          <a:p>
            <a:endParaRPr lang="en-US" sz="1700"/>
          </a:p>
        </p:txBody>
      </p:sp>
      <p:grpSp>
        <p:nvGrpSpPr>
          <p:cNvPr id="11" name="Group 10"/>
          <p:cNvGrpSpPr/>
          <p:nvPr/>
        </p:nvGrpSpPr>
        <p:grpSpPr>
          <a:xfrm>
            <a:off x="4898967" y="2509833"/>
            <a:ext cx="6921940" cy="1947574"/>
            <a:chOff x="838200" y="2796227"/>
            <a:chExt cx="10886768" cy="3063127"/>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3319745"/>
              <a:ext cx="2981632" cy="2016093"/>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84708" y="3319745"/>
              <a:ext cx="3348648" cy="2016093"/>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98232" y="2796227"/>
              <a:ext cx="4026736" cy="3063127"/>
            </a:xfrm>
            <a:prstGeom prst="rect">
              <a:avLst/>
            </a:prstGeom>
          </p:spPr>
        </p:pic>
      </p:grpSp>
    </p:spTree>
    <p:extLst>
      <p:ext uri="{BB962C8B-B14F-4D97-AF65-F5344CB8AC3E}">
        <p14:creationId xmlns:p14="http://schemas.microsoft.com/office/powerpoint/2010/main" val="336415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71094" y="1161288"/>
            <a:ext cx="3438144" cy="1124712"/>
          </a:xfrm>
        </p:spPr>
        <p:txBody>
          <a:bodyPr anchor="b">
            <a:normAutofit/>
          </a:bodyPr>
          <a:lstStyle/>
          <a:p>
            <a:r>
              <a:rPr lang="en-US" sz="2800"/>
              <a:t>Visualizing Uncertainty</a:t>
            </a: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371094" y="2718054"/>
            <a:ext cx="3438906" cy="3207258"/>
          </a:xfrm>
        </p:spPr>
        <p:txBody>
          <a:bodyPr anchor="t">
            <a:normAutofit/>
          </a:bodyPr>
          <a:lstStyle/>
          <a:p>
            <a:r>
              <a:rPr lang="en-US" sz="1700"/>
              <a:t>One of the most challenging aspects of data visualization is the visualization of uncertainty like probability data. Two commonly used approaches to indicate uncertainty are </a:t>
            </a:r>
            <a:r>
              <a:rPr lang="en-US" sz="1700" b="1"/>
              <a:t>error bars</a:t>
            </a:r>
            <a:r>
              <a:rPr lang="en-US" sz="1700"/>
              <a:t> and </a:t>
            </a:r>
            <a:r>
              <a:rPr lang="en-US" sz="1700" b="1"/>
              <a:t>confidence bands</a:t>
            </a:r>
            <a:r>
              <a:rPr lang="en-US" sz="1700"/>
              <a:t>. </a:t>
            </a:r>
          </a:p>
        </p:txBody>
      </p:sp>
      <p:grpSp>
        <p:nvGrpSpPr>
          <p:cNvPr id="9" name="Group 8"/>
          <p:cNvGrpSpPr/>
          <p:nvPr/>
        </p:nvGrpSpPr>
        <p:grpSpPr>
          <a:xfrm>
            <a:off x="4898967" y="2540020"/>
            <a:ext cx="6921940" cy="1887204"/>
            <a:chOff x="999202" y="3113091"/>
            <a:chExt cx="10785026" cy="2940438"/>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99202" y="3306763"/>
              <a:ext cx="5794577" cy="2254001"/>
            </a:xfrm>
            <a:prstGeom prst="rect">
              <a:avLst/>
            </a:prstGeom>
          </p:spPr>
        </p:pic>
        <p:sp>
          <p:nvSpPr>
            <p:cNvPr id="6" name="TextBox 5"/>
            <p:cNvSpPr txBox="1"/>
            <p:nvPr/>
          </p:nvSpPr>
          <p:spPr>
            <a:xfrm>
              <a:off x="999202" y="5684197"/>
              <a:ext cx="5681817" cy="369332"/>
            </a:xfrm>
            <a:prstGeom prst="rect">
              <a:avLst/>
            </a:prstGeom>
            <a:noFill/>
          </p:spPr>
          <p:txBody>
            <a:bodyPr wrap="square" rtlCol="0">
              <a:normAutofit/>
            </a:bodyPr>
            <a:lstStyle/>
            <a:p>
              <a:pPr algn="ctr">
                <a:lnSpc>
                  <a:spcPct val="90000"/>
                </a:lnSpc>
                <a:spcAft>
                  <a:spcPts val="600"/>
                </a:spcAft>
              </a:pPr>
              <a:r>
                <a:rPr lang="en-US" sz="900" i="1"/>
                <a:t>Visualizing probability as frequency</a:t>
              </a:r>
              <a:endParaRPr lang="en-US" sz="900"/>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4781" y="3113091"/>
              <a:ext cx="4829447" cy="2447673"/>
            </a:xfrm>
            <a:prstGeom prst="rect">
              <a:avLst/>
            </a:prstGeom>
          </p:spPr>
        </p:pic>
        <p:sp>
          <p:nvSpPr>
            <p:cNvPr id="8" name="TextBox 7"/>
            <p:cNvSpPr txBox="1"/>
            <p:nvPr/>
          </p:nvSpPr>
          <p:spPr>
            <a:xfrm>
              <a:off x="7167716" y="5684197"/>
              <a:ext cx="4616512" cy="369332"/>
            </a:xfrm>
            <a:prstGeom prst="rect">
              <a:avLst/>
            </a:prstGeom>
            <a:noFill/>
          </p:spPr>
          <p:txBody>
            <a:bodyPr wrap="square" rtlCol="0">
              <a:normAutofit/>
            </a:bodyPr>
            <a:lstStyle/>
            <a:p>
              <a:pPr algn="ctr">
                <a:lnSpc>
                  <a:spcPct val="90000"/>
                </a:lnSpc>
                <a:spcAft>
                  <a:spcPts val="600"/>
                </a:spcAft>
              </a:pPr>
              <a:r>
                <a:rPr lang="en-US" sz="900" i="1"/>
                <a:t>Visualizing probability as distribution</a:t>
              </a:r>
              <a:endParaRPr lang="en-US" sz="900"/>
            </a:p>
          </p:txBody>
        </p:sp>
      </p:grpSp>
    </p:spTree>
    <p:extLst>
      <p:ext uri="{BB962C8B-B14F-4D97-AF65-F5344CB8AC3E}">
        <p14:creationId xmlns:p14="http://schemas.microsoft.com/office/powerpoint/2010/main" val="39654691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71094" y="1161288"/>
            <a:ext cx="3438144" cy="1124712"/>
          </a:xfrm>
        </p:spPr>
        <p:txBody>
          <a:bodyPr anchor="b">
            <a:normAutofit/>
          </a:bodyPr>
          <a:lstStyle/>
          <a:p>
            <a:r>
              <a:rPr lang="en-US" sz="2800"/>
              <a:t>Visualizing Uncertainty</a:t>
            </a: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371094" y="2718054"/>
            <a:ext cx="3438906" cy="3207258"/>
          </a:xfrm>
        </p:spPr>
        <p:txBody>
          <a:bodyPr anchor="t">
            <a:normAutofit/>
          </a:bodyPr>
          <a:lstStyle/>
          <a:p>
            <a:r>
              <a:rPr lang="en-US" sz="1700"/>
              <a:t>We can combine the discrete outcome nature frequency with a continuous distribution using drawing a </a:t>
            </a:r>
            <a:r>
              <a:rPr lang="en-US" sz="1700" b="1" i="1"/>
              <a:t>quantile dot plot</a:t>
            </a:r>
            <a:r>
              <a:rPr lang="en-US" sz="1700"/>
              <a:t>. </a:t>
            </a:r>
          </a:p>
          <a:p>
            <a:r>
              <a:rPr lang="en-US" sz="1700"/>
              <a:t>In the quantile dot plot, we subdivide the total area under the curve into evenly sized units and draw each unit as a circle. </a:t>
            </a:r>
          </a:p>
          <a:p>
            <a:r>
              <a:rPr lang="en-US" sz="1700"/>
              <a:t>As a general principle, quantile dot plots should use a small to moderate number of dots.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98967" y="922502"/>
            <a:ext cx="6921940" cy="5122236"/>
          </a:xfrm>
          <a:prstGeom prst="rect">
            <a:avLst/>
          </a:prstGeom>
        </p:spPr>
      </p:pic>
    </p:spTree>
    <p:extLst>
      <p:ext uri="{BB962C8B-B14F-4D97-AF65-F5344CB8AC3E}">
        <p14:creationId xmlns:p14="http://schemas.microsoft.com/office/powerpoint/2010/main" val="699144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73">
            <a:extLst>
              <a:ext uri="{FF2B5EF4-FFF2-40B4-BE49-F238E27FC236}">
                <a16:creationId xmlns:a16="http://schemas.microsoft.com/office/drawing/2014/main" id="{18F923FF-DD0C-4FD3-A1B4-68DFA511C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9172" y="1144769"/>
            <a:ext cx="3724217" cy="2896432"/>
          </a:xfrm>
        </p:spPr>
        <p:txBody>
          <a:bodyPr vert="horz" lIns="91440" tIns="45720" rIns="91440" bIns="45720" rtlCol="0" anchor="b">
            <a:normAutofit/>
          </a:bodyPr>
          <a:lstStyle/>
          <a:p>
            <a:r>
              <a:rPr lang="en-US" sz="4000"/>
              <a:t>Example: US Temperature NOAA Data</a:t>
            </a:r>
          </a:p>
        </p:txBody>
      </p:sp>
      <p:sp>
        <p:nvSpPr>
          <p:cNvPr id="76" name="Rectangle 75">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824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4526151" y="633633"/>
            <a:ext cx="3675888" cy="241712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8311896" y="693483"/>
            <a:ext cx="3675888" cy="229742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 name="Rectangle 77">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71" y="4177748"/>
            <a:ext cx="3706859"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9" name="Picture 3"/>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526151" y="4344135"/>
            <a:ext cx="3675888" cy="1084387"/>
          </a:xfrm>
          <a:prstGeom prst="rect">
            <a:avLst/>
          </a:prstGeo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8310333" y="4289739"/>
            <a:ext cx="3675888" cy="119318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1671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51560" y="586822"/>
            <a:ext cx="3657600" cy="1645920"/>
          </a:xfrm>
        </p:spPr>
        <p:txBody>
          <a:bodyPr>
            <a:normAutofit/>
          </a:bodyPr>
          <a:lstStyle/>
          <a:p>
            <a:r>
              <a:rPr lang="en-US" sz="3200"/>
              <a:t>Visualizing Uncertainty</a:t>
            </a:r>
          </a:p>
        </p:txBody>
      </p:sp>
      <p:sp>
        <p:nvSpPr>
          <p:cNvPr id="14" name="Rectangle 13">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250106" y="586822"/>
            <a:ext cx="6106742" cy="1645920"/>
          </a:xfrm>
        </p:spPr>
        <p:txBody>
          <a:bodyPr anchor="ctr">
            <a:normAutofit/>
          </a:bodyPr>
          <a:lstStyle/>
          <a:p>
            <a:r>
              <a:rPr lang="en-US" sz="1800" b="1"/>
              <a:t>The concept of statistical sampling. </a:t>
            </a:r>
            <a:r>
              <a:rPr lang="en-US" sz="1800"/>
              <a:t>The variable of interest that we are studying has some true distribution in the population, with a true population mean and standard deviation. </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68194" y="2729397"/>
            <a:ext cx="4660687" cy="3483864"/>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17165" y="2729397"/>
            <a:ext cx="4886314" cy="3483864"/>
          </a:xfrm>
          <a:prstGeom prst="rect">
            <a:avLst/>
          </a:prstGeom>
        </p:spPr>
      </p:pic>
    </p:spTree>
    <p:extLst>
      <p:ext uri="{BB962C8B-B14F-4D97-AF65-F5344CB8AC3E}">
        <p14:creationId xmlns:p14="http://schemas.microsoft.com/office/powerpoint/2010/main" val="41080523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51560" y="586822"/>
            <a:ext cx="3657600" cy="1645920"/>
          </a:xfrm>
        </p:spPr>
        <p:txBody>
          <a:bodyPr>
            <a:normAutofit/>
          </a:bodyPr>
          <a:lstStyle/>
          <a:p>
            <a:r>
              <a:rPr lang="en-US" sz="3200"/>
              <a:t>Visualizing Uncertainty</a:t>
            </a:r>
          </a:p>
        </p:txBody>
      </p:sp>
      <p:sp>
        <p:nvSpPr>
          <p:cNvPr id="17" name="Rectangle 16">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250106" y="586822"/>
            <a:ext cx="6106742" cy="1645920"/>
          </a:xfrm>
        </p:spPr>
        <p:txBody>
          <a:bodyPr anchor="ctr">
            <a:normAutofit/>
          </a:bodyPr>
          <a:lstStyle/>
          <a:p>
            <a:r>
              <a:rPr lang="en-US" sz="1800"/>
              <a:t>There are two types of probability interpretations, </a:t>
            </a:r>
            <a:r>
              <a:rPr lang="en-US" sz="1800" b="1"/>
              <a:t>frequency</a:t>
            </a:r>
            <a:r>
              <a:rPr lang="en-US" sz="1800"/>
              <a:t> and </a:t>
            </a:r>
            <a:r>
              <a:rPr lang="en-US" sz="1800" b="1"/>
              <a:t>bayesian</a:t>
            </a:r>
            <a:r>
              <a:rPr lang="en-US" sz="1800"/>
              <a:t>. They use different styles to visualize probabilities. </a:t>
            </a:r>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7783" y="2847432"/>
            <a:ext cx="5481509" cy="3247794"/>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98781" y="2883443"/>
            <a:ext cx="5523082" cy="3175771"/>
          </a:xfrm>
          <a:prstGeom prst="rect">
            <a:avLst/>
          </a:prstGeom>
        </p:spPr>
      </p:pic>
    </p:spTree>
    <p:extLst>
      <p:ext uri="{BB962C8B-B14F-4D97-AF65-F5344CB8AC3E}">
        <p14:creationId xmlns:p14="http://schemas.microsoft.com/office/powerpoint/2010/main" val="9334614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3429000" cy="1719072"/>
          </a:xfrm>
        </p:spPr>
        <p:txBody>
          <a:bodyPr anchor="b">
            <a:normAutofit/>
          </a:bodyPr>
          <a:lstStyle/>
          <a:p>
            <a:r>
              <a:rPr lang="en-US" sz="5400"/>
              <a:t>Visualizing Uncertainty</a:t>
            </a:r>
          </a:p>
        </p:txBody>
      </p:sp>
      <p:sp>
        <p:nvSpPr>
          <p:cNvPr id="16"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30936" y="2807208"/>
            <a:ext cx="3429000" cy="3410712"/>
          </a:xfrm>
        </p:spPr>
        <p:txBody>
          <a:bodyPr anchor="t">
            <a:normAutofit/>
          </a:bodyPr>
          <a:lstStyle/>
          <a:p>
            <a:r>
              <a:rPr lang="en-US" sz="2200"/>
              <a:t>In case of polynomial curve fitting, we can use </a:t>
            </a:r>
            <a:r>
              <a:rPr lang="en-US" sz="2200" b="1"/>
              <a:t>confidence band </a:t>
            </a:r>
            <a:r>
              <a:rPr lang="en-US" sz="2200"/>
              <a:t>to show uncertainty. It can be combined with curve fit. </a:t>
            </a:r>
          </a:p>
        </p:txBody>
      </p:sp>
      <p:grpSp>
        <p:nvGrpSpPr>
          <p:cNvPr id="9" name="Group 8"/>
          <p:cNvGrpSpPr/>
          <p:nvPr/>
        </p:nvGrpSpPr>
        <p:grpSpPr>
          <a:xfrm>
            <a:off x="4654296" y="2375124"/>
            <a:ext cx="6903719" cy="2107751"/>
            <a:chOff x="838200" y="2900285"/>
            <a:chExt cx="10732419" cy="3276678"/>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2900285"/>
              <a:ext cx="4295877" cy="3276678"/>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13006" y="2925686"/>
              <a:ext cx="5857613" cy="2324740"/>
            </a:xfrm>
            <a:prstGeom prst="rect">
              <a:avLst/>
            </a:prstGeom>
          </p:spPr>
        </p:pic>
        <p:sp>
          <p:nvSpPr>
            <p:cNvPr id="6" name="TextBox 5"/>
            <p:cNvSpPr txBox="1"/>
            <p:nvPr/>
          </p:nvSpPr>
          <p:spPr>
            <a:xfrm>
              <a:off x="5713005" y="5159696"/>
              <a:ext cx="5857613" cy="369332"/>
            </a:xfrm>
            <a:prstGeom prst="rect">
              <a:avLst/>
            </a:prstGeom>
            <a:noFill/>
          </p:spPr>
          <p:txBody>
            <a:bodyPr wrap="square" rtlCol="0">
              <a:normAutofit/>
            </a:bodyPr>
            <a:lstStyle/>
            <a:p>
              <a:pPr algn="ctr">
                <a:lnSpc>
                  <a:spcPct val="90000"/>
                </a:lnSpc>
                <a:spcAft>
                  <a:spcPts val="600"/>
                </a:spcAft>
              </a:pPr>
              <a:r>
                <a:rPr lang="en-US" sz="900"/>
                <a:t>Best fit spline and confident band.</a:t>
              </a:r>
            </a:p>
          </p:txBody>
        </p:sp>
      </p:grpSp>
    </p:spTree>
    <p:extLst>
      <p:ext uri="{BB962C8B-B14F-4D97-AF65-F5344CB8AC3E}">
        <p14:creationId xmlns:p14="http://schemas.microsoft.com/office/powerpoint/2010/main" val="29387431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51560" y="586822"/>
            <a:ext cx="3657600" cy="1645920"/>
          </a:xfrm>
        </p:spPr>
        <p:txBody>
          <a:bodyPr>
            <a:normAutofit/>
          </a:bodyPr>
          <a:lstStyle/>
          <a:p>
            <a:r>
              <a:rPr lang="en-US" sz="3200"/>
              <a:t>Visualizing Uncertainty</a:t>
            </a:r>
          </a:p>
        </p:txBody>
      </p:sp>
      <p:sp>
        <p:nvSpPr>
          <p:cNvPr id="14" name="Rectangle 13">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250106" y="586822"/>
            <a:ext cx="6106742" cy="1645920"/>
          </a:xfrm>
        </p:spPr>
        <p:txBody>
          <a:bodyPr anchor="ctr">
            <a:normAutofit/>
          </a:bodyPr>
          <a:lstStyle/>
          <a:p>
            <a:r>
              <a:rPr lang="en-US" sz="1800"/>
              <a:t>Audiences may interpret uncertainty visualization as a deterministic feature. We can avoid this problem by visualizing uncertainty through animation, by cycling through a number of different but equally likely plots, this called a </a:t>
            </a:r>
            <a:r>
              <a:rPr lang="en-US" sz="1800" b="1" i="1"/>
              <a:t>hypothetical outcome plot </a:t>
            </a:r>
            <a:r>
              <a:rPr lang="en-US" sz="1800"/>
              <a:t>(HOP).</a:t>
            </a:r>
          </a:p>
          <a:p>
            <a:endParaRPr lang="en-US" sz="180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7783" y="2806321"/>
            <a:ext cx="5481509" cy="3330016"/>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98781" y="3049135"/>
            <a:ext cx="5523082" cy="2844387"/>
          </a:xfrm>
          <a:prstGeom prst="rect">
            <a:avLst/>
          </a:prstGeom>
        </p:spPr>
      </p:pic>
    </p:spTree>
    <p:extLst>
      <p:ext uri="{BB962C8B-B14F-4D97-AF65-F5344CB8AC3E}">
        <p14:creationId xmlns:p14="http://schemas.microsoft.com/office/powerpoint/2010/main" val="24194891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1">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13">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71094" y="1161288"/>
            <a:ext cx="3438144" cy="1124712"/>
          </a:xfrm>
        </p:spPr>
        <p:txBody>
          <a:bodyPr anchor="b">
            <a:normAutofit/>
          </a:bodyPr>
          <a:lstStyle/>
          <a:p>
            <a:r>
              <a:rPr lang="en-US" sz="2800"/>
              <a:t>Some Key Principles</a:t>
            </a:r>
          </a:p>
        </p:txBody>
      </p:sp>
      <p:sp>
        <p:nvSpPr>
          <p:cNvPr id="22"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371094" y="2718054"/>
            <a:ext cx="3438906" cy="3207258"/>
          </a:xfrm>
        </p:spPr>
        <p:txBody>
          <a:bodyPr anchor="t">
            <a:normAutofit/>
          </a:bodyPr>
          <a:lstStyle/>
          <a:p>
            <a:pPr marL="514350" indent="-514350">
              <a:buFont typeface="+mj-lt"/>
              <a:buAutoNum type="arabicPeriod"/>
            </a:pPr>
            <a:r>
              <a:rPr lang="en-US" sz="1400"/>
              <a:t>Proportional Ink</a:t>
            </a:r>
          </a:p>
          <a:p>
            <a:pPr marL="514350" indent="-514350">
              <a:buFont typeface="+mj-lt"/>
              <a:buAutoNum type="arabicPeriod"/>
            </a:pPr>
            <a:r>
              <a:rPr lang="en-US" sz="1400"/>
              <a:t>Handling Overlapping Points</a:t>
            </a:r>
          </a:p>
          <a:p>
            <a:pPr marL="514350" indent="-514350">
              <a:buFont typeface="+mj-lt"/>
              <a:buAutoNum type="arabicPeriod"/>
            </a:pPr>
            <a:r>
              <a:rPr lang="en-US" sz="1400"/>
              <a:t>Common Pitfalls of Color Use</a:t>
            </a:r>
          </a:p>
          <a:p>
            <a:pPr marL="514350" indent="-514350">
              <a:buFont typeface="+mj-lt"/>
              <a:buAutoNum type="arabicPeriod"/>
            </a:pPr>
            <a:r>
              <a:rPr lang="en-US" sz="1400"/>
              <a:t>Redundant Coding </a:t>
            </a:r>
          </a:p>
          <a:p>
            <a:pPr marL="514350" indent="-514350">
              <a:buFont typeface="+mj-lt"/>
              <a:buAutoNum type="arabicPeriod"/>
            </a:pPr>
            <a:r>
              <a:rPr lang="en-US" sz="1400"/>
              <a:t>Multipanel Figures</a:t>
            </a:r>
          </a:p>
          <a:p>
            <a:pPr marL="514350" indent="-514350">
              <a:buFont typeface="+mj-lt"/>
              <a:buAutoNum type="arabicPeriod"/>
            </a:pPr>
            <a:r>
              <a:rPr lang="en-US" sz="1400"/>
              <a:t>Title, Captions and Tables</a:t>
            </a:r>
          </a:p>
          <a:p>
            <a:pPr marL="514350" indent="-514350">
              <a:buFont typeface="+mj-lt"/>
              <a:buAutoNum type="arabicPeriod"/>
            </a:pPr>
            <a:r>
              <a:rPr lang="en-US" sz="1400"/>
              <a:t>Balance the Data and the Context</a:t>
            </a:r>
          </a:p>
          <a:p>
            <a:pPr marL="514350" indent="-514350">
              <a:buFont typeface="+mj-lt"/>
              <a:buAutoNum type="arabicPeriod"/>
            </a:pPr>
            <a:r>
              <a:rPr lang="en-US" sz="1400"/>
              <a:t>Use Larger Axis Labels</a:t>
            </a:r>
          </a:p>
          <a:p>
            <a:pPr marL="514350" indent="-514350">
              <a:buFont typeface="+mj-lt"/>
              <a:buAutoNum type="arabicPeriod"/>
            </a:pPr>
            <a:r>
              <a:rPr lang="en-US" sz="1400"/>
              <a:t>Avoid Line Drawing</a:t>
            </a:r>
          </a:p>
          <a:p>
            <a:pPr marL="514350" indent="-514350">
              <a:buFont typeface="+mj-lt"/>
              <a:buAutoNum type="arabicPeriod"/>
            </a:pPr>
            <a:r>
              <a:rPr lang="en-US" sz="1400"/>
              <a:t>Don</a:t>
            </a:r>
            <a:r>
              <a:rPr lang="mr-IN" sz="1400"/>
              <a:t>’</a:t>
            </a:r>
            <a:r>
              <a:rPr lang="en-US" sz="1400"/>
              <a:t>t go 3D</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40270" y="843533"/>
            <a:ext cx="4039334" cy="5280175"/>
          </a:xfrm>
          <a:prstGeom prst="rect">
            <a:avLst/>
          </a:prstGeom>
        </p:spPr>
      </p:pic>
    </p:spTree>
    <p:extLst>
      <p:ext uri="{BB962C8B-B14F-4D97-AF65-F5344CB8AC3E}">
        <p14:creationId xmlns:p14="http://schemas.microsoft.com/office/powerpoint/2010/main" val="13570264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1DEB374-A1D0-48A1-B178-959E6F243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3" y="-478"/>
            <a:ext cx="6378162" cy="6858478"/>
          </a:xfrm>
          <a:custGeom>
            <a:avLst/>
            <a:gdLst>
              <a:gd name="connsiteX0" fmla="*/ 0 w 6378162"/>
              <a:gd name="connsiteY0" fmla="*/ 6858478 h 6858478"/>
              <a:gd name="connsiteX1" fmla="*/ 6378162 w 6378162"/>
              <a:gd name="connsiteY1" fmla="*/ 6858478 h 6858478"/>
              <a:gd name="connsiteX2" fmla="*/ 3201787 w 6378162"/>
              <a:gd name="connsiteY2" fmla="*/ 0 h 6858478"/>
              <a:gd name="connsiteX3" fmla="*/ 3196210 w 6378162"/>
              <a:gd name="connsiteY3" fmla="*/ 0 h 6858478"/>
              <a:gd name="connsiteX4" fmla="*/ 2129982 w 6378162"/>
              <a:gd name="connsiteY4" fmla="*/ 0 h 6858478"/>
              <a:gd name="connsiteX5" fmla="*/ 0 w 6378162"/>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8162" h="6858478">
                <a:moveTo>
                  <a:pt x="0" y="6858478"/>
                </a:moveTo>
                <a:lnTo>
                  <a:pt x="6378162" y="6858478"/>
                </a:lnTo>
                <a:lnTo>
                  <a:pt x="3201787" y="0"/>
                </a:lnTo>
                <a:lnTo>
                  <a:pt x="3196210" y="0"/>
                </a:lnTo>
                <a:lnTo>
                  <a:pt x="2129982" y="0"/>
                </a:lnTo>
                <a:lnTo>
                  <a:pt x="0" y="0"/>
                </a:lnTo>
                <a:close/>
              </a:path>
            </a:pathLst>
          </a:custGeom>
          <a:solidFill>
            <a:sysClr val="windowText" lastClr="000000">
              <a:lumMod val="85000"/>
              <a:lumOff val="15000"/>
              <a:alpha val="70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2D92A3ED-9854-4AD9-88FB-0EC89C939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3" y="-478"/>
            <a:ext cx="5972343" cy="6858478"/>
          </a:xfrm>
          <a:custGeom>
            <a:avLst/>
            <a:gdLst>
              <a:gd name="connsiteX0" fmla="*/ 0 w 5972343"/>
              <a:gd name="connsiteY0" fmla="*/ 6858478 h 6858478"/>
              <a:gd name="connsiteX1" fmla="*/ 5972343 w 5972343"/>
              <a:gd name="connsiteY1" fmla="*/ 6858478 h 6858478"/>
              <a:gd name="connsiteX2" fmla="*/ 2795968 w 5972343"/>
              <a:gd name="connsiteY2" fmla="*/ 0 h 6858478"/>
              <a:gd name="connsiteX3" fmla="*/ 2790391 w 5972343"/>
              <a:gd name="connsiteY3" fmla="*/ 0 h 6858478"/>
              <a:gd name="connsiteX4" fmla="*/ 1724163 w 5972343"/>
              <a:gd name="connsiteY4" fmla="*/ 0 h 6858478"/>
              <a:gd name="connsiteX5" fmla="*/ 0 w 5972343"/>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2343" h="6858478">
                <a:moveTo>
                  <a:pt x="0" y="6858478"/>
                </a:moveTo>
                <a:lnTo>
                  <a:pt x="5972343" y="6858478"/>
                </a:lnTo>
                <a:lnTo>
                  <a:pt x="2795968" y="0"/>
                </a:lnTo>
                <a:lnTo>
                  <a:pt x="2790391" y="0"/>
                </a:lnTo>
                <a:lnTo>
                  <a:pt x="1724163" y="0"/>
                </a:lnTo>
                <a:lnTo>
                  <a:pt x="0" y="0"/>
                </a:lnTo>
                <a:close/>
              </a:path>
            </a:pathLst>
          </a:custGeom>
          <a:solidFill>
            <a:sysClr val="windowText" lastClr="000000">
              <a:lumMod val="85000"/>
              <a:lumOff val="15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199" y="442762"/>
            <a:ext cx="3276601" cy="3294351"/>
          </a:xfrm>
        </p:spPr>
        <p:txBody>
          <a:bodyPr>
            <a:normAutofit/>
          </a:bodyPr>
          <a:lstStyle/>
          <a:p>
            <a:r>
              <a:rPr lang="en-US">
                <a:solidFill>
                  <a:schemeClr val="bg1"/>
                </a:solidFill>
              </a:rPr>
              <a:t>Outline – Data Visualization </a:t>
            </a:r>
          </a:p>
        </p:txBody>
      </p:sp>
      <p:graphicFrame>
        <p:nvGraphicFramePr>
          <p:cNvPr id="5" name="Content Placeholder 2">
            <a:extLst>
              <a:ext uri="{FF2B5EF4-FFF2-40B4-BE49-F238E27FC236}">
                <a16:creationId xmlns:a16="http://schemas.microsoft.com/office/drawing/2014/main" id="{2FF5FAA9-DFD0-457B-BA26-8E944AF4983B}"/>
              </a:ext>
            </a:extLst>
          </p:cNvPr>
          <p:cNvGraphicFramePr>
            <a:graphicFrameLocks noGrp="1"/>
          </p:cNvGraphicFramePr>
          <p:nvPr>
            <p:ph idx="1"/>
          </p:nvPr>
        </p:nvGraphicFramePr>
        <p:xfrm>
          <a:off x="6143708" y="1137684"/>
          <a:ext cx="5337975" cy="5082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25927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Seaborn Framework</a:t>
            </a:r>
            <a:endParaRPr lang="en-US" dirty="0"/>
          </a:p>
        </p:txBody>
      </p:sp>
      <p:sp>
        <p:nvSpPr>
          <p:cNvPr id="3" name="Content Placeholder 2"/>
          <p:cNvSpPr>
            <a:spLocks noGrp="1"/>
          </p:cNvSpPr>
          <p:nvPr>
            <p:ph idx="1"/>
          </p:nvPr>
        </p:nvSpPr>
        <p:spPr/>
        <p:txBody>
          <a:bodyPr>
            <a:noAutofit/>
          </a:bodyPr>
          <a:lstStyle/>
          <a:p>
            <a:r>
              <a:rPr lang="en-ID" sz="2400" dirty="0"/>
              <a:t>Data visualization library based on matplotlib, closely integrated with Pandas.</a:t>
            </a:r>
          </a:p>
          <a:p>
            <a:r>
              <a:rPr lang="en-US" sz="2400" dirty="0"/>
              <a:t>Here is some of the functionality that seaborn offers:</a:t>
            </a:r>
          </a:p>
          <a:p>
            <a:pPr lvl="1"/>
            <a:r>
              <a:rPr lang="en-US" dirty="0"/>
              <a:t>Dataset-oriented API for examining relationships between multiple variables</a:t>
            </a:r>
          </a:p>
          <a:p>
            <a:pPr lvl="1"/>
            <a:r>
              <a:rPr lang="en-US" dirty="0"/>
              <a:t>Support categorical variables to show observations or aggregate statistics</a:t>
            </a:r>
          </a:p>
          <a:p>
            <a:pPr lvl="1"/>
            <a:r>
              <a:rPr lang="en-US" dirty="0"/>
              <a:t>Options for visualizing univariate or bivariate distributions </a:t>
            </a:r>
          </a:p>
          <a:p>
            <a:pPr lvl="1"/>
            <a:r>
              <a:rPr lang="en-US" dirty="0"/>
              <a:t>Automatic estimation and plotting of linear regression models </a:t>
            </a:r>
          </a:p>
          <a:p>
            <a:pPr lvl="1"/>
            <a:r>
              <a:rPr lang="en-US" dirty="0"/>
              <a:t>Convenient views onto the overall structure of complex datasets</a:t>
            </a:r>
          </a:p>
          <a:p>
            <a:pPr lvl="1"/>
            <a:r>
              <a:rPr lang="en-US" dirty="0"/>
              <a:t>High-level abstractions for structuring multi-plot grids </a:t>
            </a:r>
          </a:p>
          <a:p>
            <a:pPr lvl="1"/>
            <a:r>
              <a:rPr lang="en-US" dirty="0"/>
              <a:t>Concise control over matplotlib figure styling with several built-in themes</a:t>
            </a:r>
          </a:p>
          <a:p>
            <a:pPr lvl="1"/>
            <a:r>
              <a:rPr lang="en-US" dirty="0"/>
              <a:t>Tools for choosing color palettes that faithfully reveal patterns in your data</a:t>
            </a:r>
            <a:r>
              <a:rPr lang="en-ID" dirty="0"/>
              <a:t> </a:t>
            </a:r>
          </a:p>
        </p:txBody>
      </p:sp>
    </p:spTree>
    <p:extLst>
      <p:ext uri="{BB962C8B-B14F-4D97-AF65-F5344CB8AC3E}">
        <p14:creationId xmlns:p14="http://schemas.microsoft.com/office/powerpoint/2010/main" val="42925828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How to Learn Seaborn Framework</a:t>
            </a:r>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808976" y="1675227"/>
            <a:ext cx="8574047" cy="439419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35958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51560" y="586822"/>
            <a:ext cx="3657600" cy="1645920"/>
          </a:xfrm>
        </p:spPr>
        <p:txBody>
          <a:bodyPr vert="horz" lIns="91440" tIns="45720" rIns="91440" bIns="45720" rtlCol="0" anchor="ctr">
            <a:normAutofit/>
          </a:bodyPr>
          <a:lstStyle/>
          <a:p>
            <a:r>
              <a:rPr lang="en-US" sz="3200"/>
              <a:t>Common Examples</a:t>
            </a:r>
          </a:p>
        </p:txBody>
      </p:sp>
      <p:sp>
        <p:nvSpPr>
          <p:cNvPr id="75" name="Rectangle 74">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77" name="Rectangle 76">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5250106" y="586822"/>
            <a:ext cx="6106742"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t>Please see gallery: </a:t>
            </a:r>
            <a:r>
              <a:rPr lang="en-US" dirty="0">
                <a:hlinkClick r:id="rId2"/>
              </a:rPr>
              <a:t>https://seaborn.pydata.org/examples/index.html</a:t>
            </a:r>
            <a:r>
              <a:rPr lang="en-US" dirty="0"/>
              <a:t> </a:t>
            </a:r>
            <a:endParaRPr lang="en-US"/>
          </a:p>
        </p:txBody>
      </p:sp>
      <p:pic>
        <p:nvPicPr>
          <p:cNvPr id="5"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557783" y="2940036"/>
            <a:ext cx="5481509" cy="306258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6" name="Picture 2"/>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6198781" y="2928423"/>
            <a:ext cx="5523082" cy="308581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74268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eChart Framework</a:t>
            </a:r>
            <a:endParaRPr lang="en-US" dirty="0"/>
          </a:p>
        </p:txBody>
      </p:sp>
      <p:pic>
        <p:nvPicPr>
          <p:cNvPr id="23554" name="Picture 2">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62025" y="1536700"/>
            <a:ext cx="10391775" cy="4755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6059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Shape 72">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5" name="Freeform: Shape 74">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71094" y="1161288"/>
            <a:ext cx="3438144" cy="1124712"/>
          </a:xfrm>
        </p:spPr>
        <p:txBody>
          <a:bodyPr anchor="b">
            <a:normAutofit/>
          </a:bodyPr>
          <a:lstStyle/>
          <a:p>
            <a:r>
              <a:rPr lang="en-ID" sz="2800"/>
              <a:t>Example: Cars Fuel Efficiency</a:t>
            </a:r>
            <a:endParaRPr lang="en-US" sz="2800"/>
          </a:p>
        </p:txBody>
      </p:sp>
      <p:sp>
        <p:nvSpPr>
          <p:cNvPr id="77" name="Rectangle 7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9" name="Rectangle 7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371094" y="2718054"/>
            <a:ext cx="3438906" cy="3207258"/>
          </a:xfrm>
        </p:spPr>
        <p:txBody>
          <a:bodyPr anchor="t">
            <a:normAutofit/>
          </a:bodyPr>
          <a:lstStyle/>
          <a:p>
            <a:pPr marL="0" indent="0">
              <a:buNone/>
            </a:pPr>
            <a:r>
              <a:rPr lang="en-ID" sz="1700" b="1"/>
              <a:t>5 scales to describe data:</a:t>
            </a:r>
          </a:p>
          <a:p>
            <a:pPr>
              <a:buFont typeface="Wingdings" pitchFamily="2" charset="2"/>
              <a:buChar char="§"/>
            </a:pPr>
            <a:r>
              <a:rPr lang="en-US" sz="1700" i="1"/>
              <a:t>x</a:t>
            </a:r>
            <a:r>
              <a:rPr lang="en-US" sz="1700"/>
              <a:t> axis (displacement); </a:t>
            </a:r>
          </a:p>
          <a:p>
            <a:pPr>
              <a:buFont typeface="Wingdings" pitchFamily="2" charset="2"/>
              <a:buChar char="§"/>
            </a:pPr>
            <a:r>
              <a:rPr lang="en-US" sz="1700" i="1"/>
              <a:t>y</a:t>
            </a:r>
            <a:r>
              <a:rPr lang="en-US" sz="1700"/>
              <a:t> axis(fuel efficiency); </a:t>
            </a:r>
          </a:p>
          <a:p>
            <a:pPr>
              <a:buFont typeface="Wingdings" pitchFamily="2" charset="2"/>
              <a:buChar char="§"/>
            </a:pPr>
            <a:r>
              <a:rPr lang="en-US" sz="1700"/>
              <a:t>Color of data (power)</a:t>
            </a:r>
          </a:p>
          <a:p>
            <a:pPr>
              <a:buFont typeface="Wingdings" pitchFamily="2" charset="2"/>
              <a:buChar char="§"/>
            </a:pPr>
            <a:r>
              <a:rPr lang="en-US" sz="1700"/>
              <a:t>Size of data (weight); </a:t>
            </a:r>
          </a:p>
          <a:p>
            <a:pPr>
              <a:buFont typeface="Wingdings" pitchFamily="2" charset="2"/>
              <a:buChar char="§"/>
            </a:pPr>
            <a:r>
              <a:rPr lang="en-US" sz="1700"/>
              <a:t>Shape of (# of cylinders).</a:t>
            </a:r>
            <a:endParaRPr lang="en-ID" sz="1700"/>
          </a:p>
          <a:p>
            <a:pPr>
              <a:buFont typeface="Wingdings" pitchFamily="2" charset="2"/>
              <a:buChar char="§"/>
            </a:pPr>
            <a:endParaRPr lang="en-US" sz="1700"/>
          </a:p>
        </p:txBody>
      </p:sp>
      <p:pic>
        <p:nvPicPr>
          <p:cNvPr id="512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4931251" y="843533"/>
            <a:ext cx="6857371" cy="5280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95660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46746" y="641850"/>
            <a:ext cx="3611880" cy="1535865"/>
          </a:xfrm>
        </p:spPr>
        <p:txBody>
          <a:bodyPr>
            <a:normAutofit/>
          </a:bodyPr>
          <a:lstStyle/>
          <a:p>
            <a:r>
              <a:rPr lang="en-ID" sz="3200"/>
              <a:t>Bokeh Framework</a:t>
            </a:r>
            <a:endParaRPr lang="en-US" sz="3200"/>
          </a:p>
        </p:txBody>
      </p:sp>
      <p:sp>
        <p:nvSpPr>
          <p:cNvPr id="75" name="Rectangle 7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77" name="Rectangle 7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300640" y="641850"/>
            <a:ext cx="6053160" cy="1535865"/>
          </a:xfrm>
        </p:spPr>
        <p:txBody>
          <a:bodyPr anchor="ctr">
            <a:normAutofit/>
          </a:bodyPr>
          <a:lstStyle/>
          <a:p>
            <a:r>
              <a:rPr lang="en-US" sz="1800"/>
              <a:t>Bokeh is an interactive visualization library, its goal is to provide elegant, concise construction of versatile graphics, and to extend this capability with high-performance interactivity over very large or streaming datasets. </a:t>
            </a:r>
          </a:p>
        </p:txBody>
      </p:sp>
      <p:pic>
        <p:nvPicPr>
          <p:cNvPr id="24578" name="Picture 2">
            <a:hlinkClick r:id="rId2"/>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t="6720" r="1" b="21542"/>
          <a:stretch/>
        </p:blipFill>
        <p:spPr bwMode="auto">
          <a:xfrm>
            <a:off x="554416" y="2731167"/>
            <a:ext cx="11167447" cy="348498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43918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1DEB374-A1D0-48A1-B178-959E6F243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3" y="-478"/>
            <a:ext cx="6378162" cy="6858478"/>
          </a:xfrm>
          <a:custGeom>
            <a:avLst/>
            <a:gdLst>
              <a:gd name="connsiteX0" fmla="*/ 0 w 6378162"/>
              <a:gd name="connsiteY0" fmla="*/ 6858478 h 6858478"/>
              <a:gd name="connsiteX1" fmla="*/ 6378162 w 6378162"/>
              <a:gd name="connsiteY1" fmla="*/ 6858478 h 6858478"/>
              <a:gd name="connsiteX2" fmla="*/ 3201787 w 6378162"/>
              <a:gd name="connsiteY2" fmla="*/ 0 h 6858478"/>
              <a:gd name="connsiteX3" fmla="*/ 3196210 w 6378162"/>
              <a:gd name="connsiteY3" fmla="*/ 0 h 6858478"/>
              <a:gd name="connsiteX4" fmla="*/ 2129982 w 6378162"/>
              <a:gd name="connsiteY4" fmla="*/ 0 h 6858478"/>
              <a:gd name="connsiteX5" fmla="*/ 0 w 6378162"/>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8162" h="6858478">
                <a:moveTo>
                  <a:pt x="0" y="6858478"/>
                </a:moveTo>
                <a:lnTo>
                  <a:pt x="6378162" y="6858478"/>
                </a:lnTo>
                <a:lnTo>
                  <a:pt x="3201787" y="0"/>
                </a:lnTo>
                <a:lnTo>
                  <a:pt x="3196210" y="0"/>
                </a:lnTo>
                <a:lnTo>
                  <a:pt x="2129982" y="0"/>
                </a:lnTo>
                <a:lnTo>
                  <a:pt x="0" y="0"/>
                </a:lnTo>
                <a:close/>
              </a:path>
            </a:pathLst>
          </a:custGeom>
          <a:solidFill>
            <a:sysClr val="windowText" lastClr="000000">
              <a:lumMod val="85000"/>
              <a:lumOff val="15000"/>
              <a:alpha val="70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2D92A3ED-9854-4AD9-88FB-0EC89C939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3" y="-478"/>
            <a:ext cx="5972343" cy="6858478"/>
          </a:xfrm>
          <a:custGeom>
            <a:avLst/>
            <a:gdLst>
              <a:gd name="connsiteX0" fmla="*/ 0 w 5972343"/>
              <a:gd name="connsiteY0" fmla="*/ 6858478 h 6858478"/>
              <a:gd name="connsiteX1" fmla="*/ 5972343 w 5972343"/>
              <a:gd name="connsiteY1" fmla="*/ 6858478 h 6858478"/>
              <a:gd name="connsiteX2" fmla="*/ 2795968 w 5972343"/>
              <a:gd name="connsiteY2" fmla="*/ 0 h 6858478"/>
              <a:gd name="connsiteX3" fmla="*/ 2790391 w 5972343"/>
              <a:gd name="connsiteY3" fmla="*/ 0 h 6858478"/>
              <a:gd name="connsiteX4" fmla="*/ 1724163 w 5972343"/>
              <a:gd name="connsiteY4" fmla="*/ 0 h 6858478"/>
              <a:gd name="connsiteX5" fmla="*/ 0 w 5972343"/>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2343" h="6858478">
                <a:moveTo>
                  <a:pt x="0" y="6858478"/>
                </a:moveTo>
                <a:lnTo>
                  <a:pt x="5972343" y="6858478"/>
                </a:lnTo>
                <a:lnTo>
                  <a:pt x="2795968" y="0"/>
                </a:lnTo>
                <a:lnTo>
                  <a:pt x="2790391" y="0"/>
                </a:lnTo>
                <a:lnTo>
                  <a:pt x="1724163" y="0"/>
                </a:lnTo>
                <a:lnTo>
                  <a:pt x="0" y="0"/>
                </a:lnTo>
                <a:close/>
              </a:path>
            </a:pathLst>
          </a:custGeom>
          <a:solidFill>
            <a:sysClr val="windowText" lastClr="000000">
              <a:lumMod val="85000"/>
              <a:lumOff val="15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199" y="442762"/>
            <a:ext cx="3276601" cy="3294351"/>
          </a:xfrm>
        </p:spPr>
        <p:txBody>
          <a:bodyPr>
            <a:normAutofit/>
          </a:bodyPr>
          <a:lstStyle/>
          <a:p>
            <a:r>
              <a:rPr lang="en-US">
                <a:solidFill>
                  <a:schemeClr val="bg1"/>
                </a:solidFill>
              </a:rPr>
              <a:t>Outline – Data Visualization </a:t>
            </a:r>
          </a:p>
        </p:txBody>
      </p:sp>
      <p:graphicFrame>
        <p:nvGraphicFramePr>
          <p:cNvPr id="5" name="Content Placeholder 2">
            <a:extLst>
              <a:ext uri="{FF2B5EF4-FFF2-40B4-BE49-F238E27FC236}">
                <a16:creationId xmlns:a16="http://schemas.microsoft.com/office/drawing/2014/main" id="{2FF5FAA9-DFD0-457B-BA26-8E944AF4983B}"/>
              </a:ext>
            </a:extLst>
          </p:cNvPr>
          <p:cNvGraphicFramePr>
            <a:graphicFrameLocks noGrp="1"/>
          </p:cNvGraphicFramePr>
          <p:nvPr>
            <p:ph idx="1"/>
          </p:nvPr>
        </p:nvGraphicFramePr>
        <p:xfrm>
          <a:off x="6143708" y="1137684"/>
          <a:ext cx="5337975" cy="5082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95783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Introduction to Superset</a:t>
            </a:r>
          </a:p>
        </p:txBody>
      </p:sp>
      <p:sp>
        <p:nvSpPr>
          <p:cNvPr id="75" name="Rectangle 7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560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994084" y="2091095"/>
            <a:ext cx="8207297" cy="420624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93654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590662" y="4267832"/>
            <a:ext cx="4805996" cy="1297115"/>
          </a:xfrm>
        </p:spPr>
        <p:txBody>
          <a:bodyPr anchor="t">
            <a:normAutofit/>
          </a:bodyPr>
          <a:lstStyle/>
          <a:p>
            <a:pPr algn="l"/>
            <a:r>
              <a:rPr lang="en-US" sz="4000">
                <a:solidFill>
                  <a:schemeClr val="tx2"/>
                </a:solidFill>
              </a:rPr>
              <a:t>THANKS</a:t>
            </a:r>
          </a:p>
        </p:txBody>
      </p:sp>
      <p:sp>
        <p:nvSpPr>
          <p:cNvPr id="3" name="Subtitle 2"/>
          <p:cNvSpPr>
            <a:spLocks noGrp="1"/>
          </p:cNvSpPr>
          <p:nvPr>
            <p:ph type="subTitle" idx="1"/>
          </p:nvPr>
        </p:nvSpPr>
        <p:spPr>
          <a:xfrm>
            <a:off x="6590966" y="3428999"/>
            <a:ext cx="4805691" cy="838831"/>
          </a:xfrm>
        </p:spPr>
        <p:txBody>
          <a:bodyPr anchor="b">
            <a:normAutofit/>
          </a:bodyPr>
          <a:lstStyle/>
          <a:p>
            <a:pPr algn="l"/>
            <a:endParaRPr lang="en-US" sz="1400" dirty="0">
              <a:solidFill>
                <a:schemeClr val="tx2"/>
              </a:solidFill>
            </a:endParaRPr>
          </a:p>
          <a:p>
            <a:pPr algn="l"/>
            <a:r>
              <a:rPr lang="en-US" sz="1400" dirty="0">
                <a:solidFill>
                  <a:schemeClr val="tx2"/>
                </a:solidFill>
              </a:rPr>
              <a:t>Please work on your homework</a:t>
            </a:r>
            <a:endParaRPr lang="en-ID" sz="1400" dirty="0">
              <a:solidFill>
                <a:schemeClr val="tx2"/>
              </a:solidFill>
            </a:endParaRPr>
          </a:p>
          <a:p>
            <a:pPr algn="l"/>
            <a:endParaRPr lang="en-US" sz="1400" dirty="0">
              <a:solidFill>
                <a:schemeClr val="tx2"/>
              </a:solidFill>
            </a:endParaRPr>
          </a:p>
        </p:txBody>
      </p:sp>
      <p:pic>
        <p:nvPicPr>
          <p:cNvPr id="7" name="Graphic 6" descr="Smiling Face with No Fill">
            <a:extLst>
              <a:ext uri="{FF2B5EF4-FFF2-40B4-BE49-F238E27FC236}">
                <a16:creationId xmlns:a16="http://schemas.microsoft.com/office/drawing/2014/main" id="{EA69A8C7-2EBB-4383-8B25-0EDC69E2EE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40223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4" name="Rectangle 7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Coordinate System Axes</a:t>
            </a:r>
          </a:p>
        </p:txBody>
      </p:sp>
      <p:sp>
        <p:nvSpPr>
          <p:cNvPr id="3" name="Content Placeholder 2"/>
          <p:cNvSpPr>
            <a:spLocks noGrp="1"/>
          </p:cNvSpPr>
          <p:nvPr>
            <p:ph idx="1"/>
          </p:nvPr>
        </p:nvSpPr>
        <p:spPr>
          <a:xfrm>
            <a:off x="6382512" y="498698"/>
            <a:ext cx="4940808" cy="1185353"/>
          </a:xfrm>
        </p:spPr>
        <p:txBody>
          <a:bodyPr vert="horz" lIns="91440" tIns="45720" rIns="91440" bIns="45720" rtlCol="0" anchor="ctr">
            <a:normAutofit/>
          </a:bodyPr>
          <a:lstStyle/>
          <a:p>
            <a:pPr marL="0" indent="0">
              <a:buNone/>
            </a:pPr>
            <a:r>
              <a:rPr lang="en-US" sz="2400"/>
              <a:t>Cartesian Coordinates				</a:t>
            </a:r>
            <a:endParaRPr lang="en-US" sz="2400" dirty="0"/>
          </a:p>
        </p:txBody>
      </p:sp>
      <p:sp>
        <p:nvSpPr>
          <p:cNvPr id="76" name="Rectangle 7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146"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02951" y="2091095"/>
            <a:ext cx="5123749" cy="420624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211408" y="2763423"/>
            <a:ext cx="5431536" cy="285155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7607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4" name="Rectangle 7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Coordinate System Axes</a:t>
            </a:r>
          </a:p>
        </p:txBody>
      </p:sp>
      <p:sp>
        <p:nvSpPr>
          <p:cNvPr id="3" name="Content Placeholder 2"/>
          <p:cNvSpPr>
            <a:spLocks noGrp="1"/>
          </p:cNvSpPr>
          <p:nvPr>
            <p:ph idx="1"/>
          </p:nvPr>
        </p:nvSpPr>
        <p:spPr>
          <a:xfrm>
            <a:off x="6382512" y="498698"/>
            <a:ext cx="4940808" cy="1185353"/>
          </a:xfrm>
        </p:spPr>
        <p:txBody>
          <a:bodyPr vert="horz" lIns="91440" tIns="45720" rIns="91440" bIns="45720" rtlCol="0" anchor="ctr">
            <a:normAutofit/>
          </a:bodyPr>
          <a:lstStyle/>
          <a:p>
            <a:pPr marL="0" indent="0">
              <a:buNone/>
            </a:pPr>
            <a:r>
              <a:rPr lang="en-US" sz="2400"/>
              <a:t>Non-Linear Axes</a:t>
            </a:r>
          </a:p>
        </p:txBody>
      </p:sp>
      <p:sp>
        <p:nvSpPr>
          <p:cNvPr id="76" name="Rectangle 7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70"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549058" y="2191336"/>
            <a:ext cx="5431536" cy="400575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211408" y="2688739"/>
            <a:ext cx="5431536" cy="300092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3571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11776</TotalTime>
  <Words>2019</Words>
  <Application>Microsoft Macintosh PowerPoint</Application>
  <PresentationFormat>Widescreen</PresentationFormat>
  <Paragraphs>239</Paragraphs>
  <Slides>73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73</vt:i4>
      </vt:variant>
    </vt:vector>
  </HeadingPairs>
  <TitlesOfParts>
    <vt:vector size="78" baseType="lpstr">
      <vt:lpstr>Arial</vt:lpstr>
      <vt:lpstr>Calibri</vt:lpstr>
      <vt:lpstr>Calibri Light</vt:lpstr>
      <vt:lpstr>Wingdings</vt:lpstr>
      <vt:lpstr>Office Theme</vt:lpstr>
      <vt:lpstr>Data Visualization</vt:lpstr>
      <vt:lpstr>Outline – Data Visualization </vt:lpstr>
      <vt:lpstr>Bad Visualizations are Everywhere</vt:lpstr>
      <vt:lpstr>Basic Aesthetics</vt:lpstr>
      <vt:lpstr>Data Types</vt:lpstr>
      <vt:lpstr>Example: US Temperature NOAA Data</vt:lpstr>
      <vt:lpstr>Example: Cars Fuel Efficiency</vt:lpstr>
      <vt:lpstr>Coordinate System Axes</vt:lpstr>
      <vt:lpstr>Coordinate System Axes</vt:lpstr>
      <vt:lpstr>Coordinate System Axes</vt:lpstr>
      <vt:lpstr>Coordinate System Axes</vt:lpstr>
      <vt:lpstr>Example: Map of the World</vt:lpstr>
      <vt:lpstr>Color Scales</vt:lpstr>
      <vt:lpstr>Color Scales</vt:lpstr>
      <vt:lpstr>Color Scales</vt:lpstr>
      <vt:lpstr>Color Scales</vt:lpstr>
      <vt:lpstr>Directory of Visualizations</vt:lpstr>
      <vt:lpstr>Outline – Data Visualization </vt:lpstr>
      <vt:lpstr>Visualizing Amounts</vt:lpstr>
      <vt:lpstr>Visualizing Amounts</vt:lpstr>
      <vt:lpstr>Visualizing Distributions</vt:lpstr>
      <vt:lpstr>Visualizing Distributions</vt:lpstr>
      <vt:lpstr>Visualizing Distributions</vt:lpstr>
      <vt:lpstr>Visualizing Distributions</vt:lpstr>
      <vt:lpstr>Visualizing Many Distributions at Once</vt:lpstr>
      <vt:lpstr>Boxplot Definition</vt:lpstr>
      <vt:lpstr>Visualizing Many Distributions at Once</vt:lpstr>
      <vt:lpstr>Violin Plot Definition</vt:lpstr>
      <vt:lpstr>Ridgeline Plot Definition</vt:lpstr>
      <vt:lpstr>Visualizing Proportions</vt:lpstr>
      <vt:lpstr>Visualizing Proportions</vt:lpstr>
      <vt:lpstr>Visualizing Proportions</vt:lpstr>
      <vt:lpstr>Visualizing Proportions</vt:lpstr>
      <vt:lpstr>Visualizing Nested Proportions</vt:lpstr>
      <vt:lpstr>Visualizing Nested Proportions</vt:lpstr>
      <vt:lpstr>Visualizing Nested Proportions</vt:lpstr>
      <vt:lpstr>Visualizing Nested Proportions</vt:lpstr>
      <vt:lpstr>Visualizing Associations</vt:lpstr>
      <vt:lpstr>Visualizing Associations</vt:lpstr>
      <vt:lpstr>Visualizing Associations</vt:lpstr>
      <vt:lpstr>Visualizing Associations</vt:lpstr>
      <vt:lpstr>Visualizing Associations</vt:lpstr>
      <vt:lpstr>Visualizing Time Series</vt:lpstr>
      <vt:lpstr>Visualizing Time Series</vt:lpstr>
      <vt:lpstr>Visualizing Time Series</vt:lpstr>
      <vt:lpstr>Visualizing Time Series</vt:lpstr>
      <vt:lpstr>Visualizing Trends</vt:lpstr>
      <vt:lpstr>Visualizing Trends</vt:lpstr>
      <vt:lpstr>Visualizing Trends</vt:lpstr>
      <vt:lpstr>Visualizing Trends</vt:lpstr>
      <vt:lpstr>Visualizing Trends</vt:lpstr>
      <vt:lpstr>Visualizing Trends</vt:lpstr>
      <vt:lpstr>Visualizing Geospatial Data</vt:lpstr>
      <vt:lpstr>Visualizing Geospatial Data</vt:lpstr>
      <vt:lpstr>Visualizing Geospatial Data</vt:lpstr>
      <vt:lpstr>Visualizing Geospatial Data</vt:lpstr>
      <vt:lpstr>Visualizing Geospatial Data</vt:lpstr>
      <vt:lpstr>Visualizing Uncertainty</vt:lpstr>
      <vt:lpstr>Visualizing Uncertainty</vt:lpstr>
      <vt:lpstr>Visualizing Uncertainty</vt:lpstr>
      <vt:lpstr>Visualizing Uncertainty</vt:lpstr>
      <vt:lpstr>Visualizing Uncertainty</vt:lpstr>
      <vt:lpstr>Visualizing Uncertainty</vt:lpstr>
      <vt:lpstr>Some Key Principles</vt:lpstr>
      <vt:lpstr>Outline – Data Visualization </vt:lpstr>
      <vt:lpstr>Seaborn Framework</vt:lpstr>
      <vt:lpstr>How to Learn Seaborn Framework</vt:lpstr>
      <vt:lpstr>Common Examples</vt:lpstr>
      <vt:lpstr>eChart Framework</vt:lpstr>
      <vt:lpstr>Bokeh Framework</vt:lpstr>
      <vt:lpstr>Outline – Data Visualization </vt:lpstr>
      <vt:lpstr>Introduction to Superset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XGBoost (eXtreme Gradient Boosting) Principles and Practices</dc:title>
  <dc:creator>Microsoft Office User</dc:creator>
  <cp:lastModifiedBy>Risman Adnan</cp:lastModifiedBy>
  <cp:revision>131</cp:revision>
  <cp:lastPrinted>2019-05-04T14:07:11Z</cp:lastPrinted>
  <dcterms:created xsi:type="dcterms:W3CDTF">2019-05-04T12:27:41Z</dcterms:created>
  <dcterms:modified xsi:type="dcterms:W3CDTF">2021-10-15T23:22:10Z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NSCPROP_SA">
    <vt:lpwstr>D:\2019-SRIN-Works\SRIN Academy - DI\XGBoost Explained.pptx</vt:lpwstr>
  </property>
</Properties>
</file>